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5"/>
  </p:sldMasterIdLst>
  <p:notesMasterIdLst>
    <p:notesMasterId r:id="rId31"/>
  </p:notesMasterIdLst>
  <p:handoutMasterIdLst>
    <p:handoutMasterId r:id="rId32"/>
  </p:handoutMasterIdLst>
  <p:sldIdLst>
    <p:sldId id="316" r:id="rId6"/>
    <p:sldId id="299" r:id="rId7"/>
    <p:sldId id="379" r:id="rId8"/>
    <p:sldId id="411" r:id="rId9"/>
    <p:sldId id="401" r:id="rId10"/>
    <p:sldId id="380" r:id="rId11"/>
    <p:sldId id="381" r:id="rId12"/>
    <p:sldId id="348" r:id="rId13"/>
    <p:sldId id="413" r:id="rId14"/>
    <p:sldId id="412" r:id="rId15"/>
    <p:sldId id="386" r:id="rId16"/>
    <p:sldId id="387" r:id="rId17"/>
    <p:sldId id="384" r:id="rId18"/>
    <p:sldId id="418" r:id="rId19"/>
    <p:sldId id="388" r:id="rId20"/>
    <p:sldId id="344" r:id="rId21"/>
    <p:sldId id="389" r:id="rId22"/>
    <p:sldId id="324" r:id="rId23"/>
    <p:sldId id="376" r:id="rId24"/>
    <p:sldId id="416" r:id="rId25"/>
    <p:sldId id="415" r:id="rId26"/>
    <p:sldId id="392" r:id="rId27"/>
    <p:sldId id="394" r:id="rId28"/>
    <p:sldId id="414" r:id="rId29"/>
    <p:sldId id="396" r:id="rId30"/>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im Gillespie" initials="KG" lastIdx="2" clrIdx="0">
    <p:extLst/>
  </p:cmAuthor>
  <p:cmAuthor id="2" name="Patricia Hesketh" initials="PH" lastIdx="3" clrIdx="1">
    <p:extLst>
      <p:ext uri="{19B8F6BF-5375-455C-9EA6-DF929625EA0E}">
        <p15:presenceInfo xmlns:p15="http://schemas.microsoft.com/office/powerpoint/2012/main" userId="S-1-5-21-3560000152-3822936742-1730625470-1108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4C3D0"/>
    <a:srgbClr val="00CCFF"/>
    <a:srgbClr val="B1E3E3"/>
    <a:srgbClr val="E3E3B1"/>
    <a:srgbClr val="D9E020"/>
    <a:srgbClr val="F5F7C9"/>
    <a:srgbClr val="270173"/>
    <a:srgbClr val="9ACA3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737" autoAdjust="0"/>
    <p:restoredTop sz="59680" autoAdjust="0"/>
  </p:normalViewPr>
  <p:slideViewPr>
    <p:cSldViewPr snapToGrid="0" snapToObjects="1">
      <p:cViewPr varScale="1">
        <p:scale>
          <a:sx n="54" d="100"/>
          <a:sy n="54" d="100"/>
        </p:scale>
        <p:origin x="1341" y="42"/>
      </p:cViewPr>
      <p:guideLst>
        <p:guide orient="horz" pos="2160"/>
        <p:guide pos="3840"/>
      </p:guideLst>
    </p:cSldViewPr>
  </p:slideViewPr>
  <p:notesTextViewPr>
    <p:cViewPr>
      <p:scale>
        <a:sx n="1" d="1"/>
        <a:sy n="1" d="1"/>
      </p:scale>
      <p:origin x="0" y="0"/>
    </p:cViewPr>
  </p:notesTextViewPr>
  <p:notesViewPr>
    <p:cSldViewPr snapToGrid="0" snapToObjects="1">
      <p:cViewPr varScale="1">
        <p:scale>
          <a:sx n="85" d="100"/>
          <a:sy n="85" d="100"/>
        </p:scale>
        <p:origin x="2952" y="84"/>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21" Type="http://schemas.openxmlformats.org/officeDocument/2006/relationships/slide" Target="slides/slide16.xml"/><Relationship Id="rId34"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handoutMaster" Target="handoutMasters/handoutMaster1.xml"/><Relationship Id="rId37"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viewProps" Target="viewProps.xml"/><Relationship Id="rId8" Type="http://schemas.openxmlformats.org/officeDocument/2006/relationships/slide" Target="slides/slide3.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0444" y="0"/>
            <a:ext cx="2945659" cy="498056"/>
          </a:xfrm>
          <a:prstGeom prst="rect">
            <a:avLst/>
          </a:prstGeom>
        </p:spPr>
        <p:txBody>
          <a:bodyPr vert="horz" lIns="91440" tIns="45720" rIns="91440" bIns="45720" rtlCol="0"/>
          <a:lstStyle>
            <a:lvl1pPr algn="r">
              <a:defRPr sz="1200"/>
            </a:lvl1pPr>
          </a:lstStyle>
          <a:p>
            <a:fld id="{59477419-201B-49A5-B6CE-05EB4569F9E4}" type="datetimeFigureOut">
              <a:rPr lang="en-GB" smtClean="0"/>
              <a:t>06/01/2020</a:t>
            </a:fld>
            <a:endParaRPr lang="en-GB"/>
          </a:p>
        </p:txBody>
      </p:sp>
      <p:sp>
        <p:nvSpPr>
          <p:cNvPr id="4" name="Footer Placeholder 3"/>
          <p:cNvSpPr>
            <a:spLocks noGrp="1"/>
          </p:cNvSpPr>
          <p:nvPr>
            <p:ph type="ftr" sz="quarter" idx="2"/>
          </p:nvPr>
        </p:nvSpPr>
        <p:spPr>
          <a:xfrm>
            <a:off x="1" y="9428584"/>
            <a:ext cx="2945659" cy="498054"/>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0444" y="9428584"/>
            <a:ext cx="2945659" cy="498054"/>
          </a:xfrm>
          <a:prstGeom prst="rect">
            <a:avLst/>
          </a:prstGeom>
        </p:spPr>
        <p:txBody>
          <a:bodyPr vert="horz" lIns="91440" tIns="45720" rIns="91440" bIns="45720" rtlCol="0" anchor="b"/>
          <a:lstStyle>
            <a:lvl1pPr algn="r">
              <a:defRPr sz="1200"/>
            </a:lvl1pPr>
          </a:lstStyle>
          <a:p>
            <a:fld id="{FD44F1E9-2DB8-4E42-B6FD-09019382A89E}" type="slidenum">
              <a:rPr lang="en-GB" smtClean="0"/>
              <a:t>‹#›</a:t>
            </a:fld>
            <a:endParaRPr lang="en-GB"/>
          </a:p>
        </p:txBody>
      </p:sp>
    </p:spTree>
    <p:extLst>
      <p:ext uri="{BB962C8B-B14F-4D97-AF65-F5344CB8AC3E}">
        <p14:creationId xmlns:p14="http://schemas.microsoft.com/office/powerpoint/2010/main" val="43001399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45659" cy="498056"/>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50444" y="0"/>
            <a:ext cx="2945659" cy="498056"/>
          </a:xfrm>
          <a:prstGeom prst="rect">
            <a:avLst/>
          </a:prstGeom>
        </p:spPr>
        <p:txBody>
          <a:bodyPr vert="horz" lIns="91440" tIns="45720" rIns="91440" bIns="45720" rtlCol="0"/>
          <a:lstStyle>
            <a:lvl1pPr algn="r">
              <a:defRPr sz="1200"/>
            </a:lvl1pPr>
          </a:lstStyle>
          <a:p>
            <a:fld id="{225CE77E-4A49-9E4A-B3B8-FC3396264BAF}" type="datetimeFigureOut">
              <a:rPr lang="en-US" smtClean="0"/>
              <a:t>1/6/2020</a:t>
            </a:fld>
            <a:endParaRPr lang="en-US" dirty="0"/>
          </a:p>
        </p:txBody>
      </p:sp>
      <p:sp>
        <p:nvSpPr>
          <p:cNvPr id="4" name="Slide Image Placeholder 3"/>
          <p:cNvSpPr>
            <a:spLocks noGrp="1" noRot="1" noChangeAspect="1"/>
          </p:cNvSpPr>
          <p:nvPr>
            <p:ph type="sldImg" idx="2"/>
          </p:nvPr>
        </p:nvSpPr>
        <p:spPr>
          <a:xfrm>
            <a:off x="420688" y="1241425"/>
            <a:ext cx="5956300" cy="3349625"/>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79768" y="4777196"/>
            <a:ext cx="5438140" cy="3908613"/>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9428584"/>
            <a:ext cx="2945659" cy="498054"/>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50444" y="9428584"/>
            <a:ext cx="2945659" cy="498054"/>
          </a:xfrm>
          <a:prstGeom prst="rect">
            <a:avLst/>
          </a:prstGeom>
        </p:spPr>
        <p:txBody>
          <a:bodyPr vert="horz" lIns="91440" tIns="45720" rIns="91440" bIns="45720" rtlCol="0" anchor="b"/>
          <a:lstStyle>
            <a:lvl1pPr algn="r">
              <a:defRPr sz="1200"/>
            </a:lvl1pPr>
          </a:lstStyle>
          <a:p>
            <a:fld id="{D13459AC-38F4-A644-8843-1BE46974C8FE}" type="slidenum">
              <a:rPr lang="en-US" smtClean="0"/>
              <a:t>‹#›</a:t>
            </a:fld>
            <a:endParaRPr lang="en-US" dirty="0"/>
          </a:p>
        </p:txBody>
      </p:sp>
    </p:spTree>
    <p:extLst>
      <p:ext uri="{BB962C8B-B14F-4D97-AF65-F5344CB8AC3E}">
        <p14:creationId xmlns:p14="http://schemas.microsoft.com/office/powerpoint/2010/main" val="2526153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0" dirty="0" smtClean="0">
              <a:solidFill>
                <a:schemeClr val="bg1"/>
              </a:solidFill>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D13459AC-38F4-A644-8843-1BE46974C8FE}" type="slidenum">
              <a:rPr lang="en-US" smtClean="0"/>
              <a:t>1</a:t>
            </a:fld>
            <a:endParaRPr lang="en-US" dirty="0"/>
          </a:p>
        </p:txBody>
      </p:sp>
    </p:spTree>
    <p:extLst>
      <p:ext uri="{BB962C8B-B14F-4D97-AF65-F5344CB8AC3E}">
        <p14:creationId xmlns:p14="http://schemas.microsoft.com/office/powerpoint/2010/main" val="11732025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dirty="0" smtClean="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D13459AC-38F4-A644-8843-1BE46974C8FE}" type="slidenum">
              <a:rPr lang="en-US" smtClean="0"/>
              <a:t>2</a:t>
            </a:fld>
            <a:endParaRPr lang="en-US" dirty="0"/>
          </a:p>
        </p:txBody>
      </p:sp>
    </p:spTree>
    <p:extLst>
      <p:ext uri="{BB962C8B-B14F-4D97-AF65-F5344CB8AC3E}">
        <p14:creationId xmlns:p14="http://schemas.microsoft.com/office/powerpoint/2010/main" val="19237493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en-US" dirty="0" smtClean="0">
                <a:latin typeface="Arial" pitchFamily="34" charset="0"/>
                <a:cs typeface="Arial" pitchFamily="34" charset="0"/>
              </a:rPr>
              <a:t>As</a:t>
            </a:r>
            <a:r>
              <a:rPr lang="en-US" altLang="en-US" baseline="0" dirty="0" smtClean="0">
                <a:latin typeface="Arial" pitchFamily="34" charset="0"/>
                <a:cs typeface="Arial" pitchFamily="34" charset="0"/>
              </a:rPr>
              <a:t> a part of the EA values everyone should be treated with dignity and respect.  </a:t>
            </a:r>
            <a:r>
              <a:rPr lang="en-GB" b="0" baseline="0" dirty="0" smtClean="0">
                <a:solidFill>
                  <a:schemeClr val="bg1"/>
                </a:solidFill>
                <a:latin typeface="Arial" pitchFamily="34" charset="0"/>
                <a:cs typeface="Arial" pitchFamily="34" charset="0"/>
              </a:rPr>
              <a:t>The goal is to create a culture that fosters dignity at work.  </a:t>
            </a:r>
            <a:endParaRPr lang="en-GB" b="0" dirty="0" smtClean="0">
              <a:solidFill>
                <a:schemeClr val="bg1"/>
              </a:solidFill>
              <a:latin typeface="Arial" pitchFamily="34" charset="0"/>
              <a:cs typeface="Arial" pitchFamily="34" charset="0"/>
            </a:endParaRPr>
          </a:p>
          <a:p>
            <a:pPr marL="171450" indent="-171450">
              <a:buFont typeface="Arial" panose="020B0604020202020204" pitchFamily="34" charset="0"/>
              <a:buChar char="•"/>
              <a:defRPr/>
            </a:pPr>
            <a:endParaRPr lang="en-US" altLang="en-US" dirty="0" smtClean="0">
              <a:latin typeface="Arial" pitchFamily="34" charset="0"/>
              <a:cs typeface="Arial" pitchFamily="34" charset="0"/>
            </a:endParaRPr>
          </a:p>
          <a:p>
            <a:pPr marL="171450" indent="-171450">
              <a:buFont typeface="Arial" panose="020B0604020202020204" pitchFamily="34" charset="0"/>
              <a:buChar char="•"/>
              <a:defRPr/>
            </a:pPr>
            <a:r>
              <a:rPr lang="en-US" altLang="en-US" dirty="0" smtClean="0">
                <a:latin typeface="Arial" pitchFamily="34" charset="0"/>
                <a:cs typeface="Arial" pitchFamily="34" charset="0"/>
              </a:rPr>
              <a:t>Promotion of dignity at work:</a:t>
            </a:r>
          </a:p>
          <a:p>
            <a:pPr marL="628650" lvl="1" indent="-171450">
              <a:buFont typeface="Arial" panose="020B0604020202020204" pitchFamily="34" charset="0"/>
              <a:buChar char="•"/>
              <a:defRPr/>
            </a:pPr>
            <a:r>
              <a:rPr lang="en-US" altLang="en-US" dirty="0" smtClean="0">
                <a:latin typeface="Arial" pitchFamily="34" charset="0"/>
                <a:cs typeface="Arial" pitchFamily="34" charset="0"/>
              </a:rPr>
              <a:t>Focuses</a:t>
            </a:r>
            <a:r>
              <a:rPr lang="en-US" altLang="en-US" baseline="0" dirty="0" smtClean="0">
                <a:latin typeface="Arial" pitchFamily="34" charset="0"/>
                <a:cs typeface="Arial" pitchFamily="34" charset="0"/>
              </a:rPr>
              <a:t> on prevention and ensuring that people have an awareness and understanding of the policies of what is acceptable and what is not acceptable in the workplace. </a:t>
            </a:r>
          </a:p>
          <a:p>
            <a:pPr marL="628650" lvl="1" indent="-171450">
              <a:buFont typeface="Arial" panose="020B0604020202020204" pitchFamily="34" charset="0"/>
              <a:buChar char="•"/>
              <a:defRPr/>
            </a:pPr>
            <a:r>
              <a:rPr lang="en-US" altLang="en-US" baseline="0" dirty="0" smtClean="0">
                <a:latin typeface="Arial" pitchFamily="34" charset="0"/>
                <a:cs typeface="Arial" pitchFamily="34" charset="0"/>
              </a:rPr>
              <a:t>Ensures the protection of the health, safety and wellbeing of all staff, as is the employers duty of care.  </a:t>
            </a:r>
          </a:p>
          <a:p>
            <a:pPr marL="628650" lvl="1" indent="-171450">
              <a:buFont typeface="Arial" panose="020B0604020202020204" pitchFamily="34" charset="0"/>
              <a:buChar char="•"/>
              <a:defRPr/>
            </a:pPr>
            <a:r>
              <a:rPr lang="en-US" altLang="en-US" baseline="0" dirty="0" smtClean="0">
                <a:latin typeface="Arial" pitchFamily="34" charset="0"/>
                <a:cs typeface="Arial" pitchFamily="34" charset="0"/>
              </a:rPr>
              <a:t>Ensures that all staff are made fully aware of their rights and responsibilities.  </a:t>
            </a:r>
          </a:p>
          <a:p>
            <a:pPr marL="628650" lvl="1" indent="-171450">
              <a:buFont typeface="Arial" panose="020B0604020202020204" pitchFamily="34" charset="0"/>
              <a:buChar char="•"/>
              <a:defRPr/>
            </a:pPr>
            <a:r>
              <a:rPr lang="en-US" altLang="en-US" baseline="0" dirty="0" smtClean="0">
                <a:latin typeface="Arial" pitchFamily="34" charset="0"/>
                <a:cs typeface="Arial" pitchFamily="34" charset="0"/>
              </a:rPr>
              <a:t>Ensures that allegations of bullying and harassment are dealt with seriously, sensitively and in confidence. </a:t>
            </a:r>
          </a:p>
          <a:p>
            <a:pPr marL="628650" lvl="1" indent="-171450">
              <a:buFont typeface="Arial" panose="020B0604020202020204" pitchFamily="34" charset="0"/>
              <a:buChar char="•"/>
              <a:defRPr/>
            </a:pPr>
            <a:r>
              <a:rPr lang="en-US" altLang="en-US" baseline="0" dirty="0" smtClean="0">
                <a:latin typeface="Arial" pitchFamily="34" charset="0"/>
                <a:cs typeface="Arial" pitchFamily="34" charset="0"/>
              </a:rPr>
              <a:t>Ensures that all the necessary training in managing the policies is provided and everyone is aware of the policies available.</a:t>
            </a:r>
            <a:endParaRPr lang="en-US" altLang="en-US" dirty="0" smtClean="0">
              <a:latin typeface="Arial" pitchFamily="34" charset="0"/>
              <a:cs typeface="Arial" pitchFamily="34" charset="0"/>
            </a:endParaRPr>
          </a:p>
          <a:p>
            <a:pPr>
              <a:defRPr/>
            </a:pPr>
            <a:endParaRPr lang="en-US" altLang="en-US" dirty="0" smtClean="0"/>
          </a:p>
          <a:p>
            <a:r>
              <a:rPr lang="en-GB" baseline="0" dirty="0" smtClean="0">
                <a:latin typeface="Arial" pitchFamily="34" charset="0"/>
                <a:cs typeface="Arial" pitchFamily="34" charset="0"/>
              </a:rPr>
              <a:t>Complaints must be dealt with properly seriously and promptly.  Disciplinary action should be taken where appropriate.  Employers can rely on the statutory defence that they took all </a:t>
            </a:r>
            <a:r>
              <a:rPr lang="en-GB" u="sng" baseline="0" dirty="0" smtClean="0">
                <a:latin typeface="Arial" pitchFamily="34" charset="0"/>
                <a:cs typeface="Arial" pitchFamily="34" charset="0"/>
              </a:rPr>
              <a:t>reasonable steps </a:t>
            </a:r>
            <a:r>
              <a:rPr lang="en-GB" baseline="0" dirty="0" smtClean="0">
                <a:latin typeface="Arial" pitchFamily="34" charset="0"/>
                <a:cs typeface="Arial" pitchFamily="34" charset="0"/>
              </a:rPr>
              <a:t>to prevent such negligence if they can show they had taken relevant actions prior to the act occurring </a:t>
            </a:r>
            <a:r>
              <a:rPr lang="en-GB" baseline="0" dirty="0" err="1" smtClean="0">
                <a:latin typeface="Arial" pitchFamily="34" charset="0"/>
                <a:cs typeface="Arial" pitchFamily="34" charset="0"/>
              </a:rPr>
              <a:t>eg</a:t>
            </a:r>
            <a:r>
              <a:rPr lang="en-GB" baseline="0" dirty="0" smtClean="0">
                <a:latin typeface="Arial" pitchFamily="34" charset="0"/>
                <a:cs typeface="Arial" pitchFamily="34" charset="0"/>
              </a:rPr>
              <a:t> </a:t>
            </a:r>
          </a:p>
          <a:p>
            <a:endParaRPr lang="en-GB" baseline="0" dirty="0" smtClean="0">
              <a:latin typeface="Arial" pitchFamily="34" charset="0"/>
              <a:cs typeface="Arial" pitchFamily="34" charset="0"/>
            </a:endParaRPr>
          </a:p>
          <a:p>
            <a:pPr marL="171450" indent="-171450">
              <a:buFont typeface="Wingdings" panose="05000000000000000000" pitchFamily="2" charset="2"/>
              <a:buChar char="§"/>
            </a:pPr>
            <a:r>
              <a:rPr lang="en-GB" baseline="0" dirty="0" smtClean="0">
                <a:latin typeface="Arial" pitchFamily="34" charset="0"/>
                <a:cs typeface="Arial" pitchFamily="34" charset="0"/>
              </a:rPr>
              <a:t>training staff on policies and procedures</a:t>
            </a:r>
          </a:p>
          <a:p>
            <a:pPr marL="171450" indent="-171450">
              <a:buFont typeface="Wingdings" panose="05000000000000000000" pitchFamily="2" charset="2"/>
              <a:buChar char="§"/>
            </a:pPr>
            <a:r>
              <a:rPr lang="en-GB" baseline="0" dirty="0" smtClean="0">
                <a:latin typeface="Arial" pitchFamily="34" charset="0"/>
                <a:cs typeface="Arial" pitchFamily="34" charset="0"/>
              </a:rPr>
              <a:t>following good practice  and employees having access to the policies and procedures </a:t>
            </a:r>
          </a:p>
          <a:p>
            <a:pPr marL="171450" indent="-171450">
              <a:buFont typeface="Wingdings" panose="05000000000000000000" pitchFamily="2" charset="2"/>
              <a:buChar char="§"/>
            </a:pPr>
            <a:r>
              <a:rPr lang="en-GB" baseline="0" dirty="0" smtClean="0">
                <a:latin typeface="Arial" pitchFamily="34" charset="0"/>
                <a:cs typeface="Arial" pitchFamily="34" charset="0"/>
              </a:rPr>
              <a:t>issuing appropriate sanctions for failure to comply with the existing policies as appropriate</a:t>
            </a:r>
          </a:p>
          <a:p>
            <a:pPr marL="171450" indent="-171450">
              <a:buFont typeface="Wingdings" panose="05000000000000000000" pitchFamily="2" charset="2"/>
              <a:buChar char="§"/>
            </a:pPr>
            <a:r>
              <a:rPr lang="en-GB" baseline="0" dirty="0" smtClean="0">
                <a:latin typeface="Arial" pitchFamily="34" charset="0"/>
                <a:cs typeface="Arial" pitchFamily="34" charset="0"/>
              </a:rPr>
              <a:t>communicating effectively </a:t>
            </a:r>
            <a:r>
              <a:rPr lang="en-GB" baseline="0" dirty="0" err="1" smtClean="0">
                <a:latin typeface="Arial" pitchFamily="34" charset="0"/>
                <a:cs typeface="Arial" pitchFamily="34" charset="0"/>
              </a:rPr>
              <a:t>eg</a:t>
            </a:r>
            <a:r>
              <a:rPr lang="en-GB" baseline="0" dirty="0" smtClean="0">
                <a:latin typeface="Arial" pitchFamily="34" charset="0"/>
                <a:cs typeface="Arial" pitchFamily="34" charset="0"/>
              </a:rPr>
              <a:t> personally, verbally, face to face </a:t>
            </a:r>
            <a:r>
              <a:rPr lang="en-GB" baseline="0" dirty="0" err="1" smtClean="0">
                <a:latin typeface="Arial" pitchFamily="34" charset="0"/>
                <a:cs typeface="Arial" pitchFamily="34" charset="0"/>
              </a:rPr>
              <a:t>etc</a:t>
            </a:r>
            <a:endParaRPr lang="en-GB" baseline="0" dirty="0" smtClean="0">
              <a:latin typeface="Arial" pitchFamily="34" charset="0"/>
              <a:cs typeface="Arial" pitchFamily="34" charset="0"/>
            </a:endParaRPr>
          </a:p>
          <a:p>
            <a:pPr>
              <a:defRPr/>
            </a:pPr>
            <a:endParaRPr lang="en-US" altLang="en-US" dirty="0" smtClean="0"/>
          </a:p>
          <a:p>
            <a:endParaRPr lang="en-GB" baseline="0" dirty="0" smtClean="0"/>
          </a:p>
        </p:txBody>
      </p:sp>
      <p:sp>
        <p:nvSpPr>
          <p:cNvPr id="4" name="Slide Number Placeholder 3"/>
          <p:cNvSpPr>
            <a:spLocks noGrp="1"/>
          </p:cNvSpPr>
          <p:nvPr>
            <p:ph type="sldNum" sz="quarter" idx="10"/>
          </p:nvPr>
        </p:nvSpPr>
        <p:spPr/>
        <p:txBody>
          <a:bodyPr/>
          <a:lstStyle/>
          <a:p>
            <a:fld id="{D13459AC-38F4-A644-8843-1BE46974C8FE}" type="slidenum">
              <a:rPr lang="en-US" smtClean="0"/>
              <a:t>3</a:t>
            </a:fld>
            <a:endParaRPr lang="en-US" dirty="0"/>
          </a:p>
        </p:txBody>
      </p:sp>
    </p:spTree>
    <p:extLst>
      <p:ext uri="{BB962C8B-B14F-4D97-AF65-F5344CB8AC3E}">
        <p14:creationId xmlns:p14="http://schemas.microsoft.com/office/powerpoint/2010/main" val="1706195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smtClean="0">
                <a:solidFill>
                  <a:schemeClr val="tx1"/>
                </a:solidFill>
                <a:latin typeface="Arial" pitchFamily="34" charset="0"/>
                <a:cs typeface="Arial" pitchFamily="34" charset="0"/>
              </a:rPr>
              <a:t>The Dignity at Work policies are supported</a:t>
            </a:r>
            <a:r>
              <a:rPr lang="en-GB" sz="1200" baseline="0" dirty="0" smtClean="0">
                <a:solidFill>
                  <a:schemeClr val="tx1"/>
                </a:solidFill>
                <a:latin typeface="Arial" pitchFamily="34" charset="0"/>
                <a:cs typeface="Arial" pitchFamily="34" charset="0"/>
              </a:rPr>
              <a:t> by a number of other policies/documents to ensure the dignity of all EA employees.</a:t>
            </a:r>
          </a:p>
          <a:p>
            <a:endParaRPr lang="en-GB" sz="1200" baseline="0" dirty="0" smtClean="0">
              <a:solidFill>
                <a:schemeClr val="tx1"/>
              </a:solidFill>
              <a:latin typeface="Arial" pitchFamily="34" charset="0"/>
              <a:cs typeface="Arial"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aseline="0" dirty="0" smtClean="0">
                <a:solidFill>
                  <a:schemeClr val="tx1"/>
                </a:solidFill>
                <a:latin typeface="Arial" pitchFamily="34" charset="0"/>
                <a:cs typeface="Arial" pitchFamily="34" charset="0"/>
              </a:rPr>
              <a:t>EA Values – As a part of our values we expect you to treat everyone with dignity and respect, promote equality of opportunity and behave professionally – this will allow all employees to work in a dignified workplace. </a:t>
            </a:r>
            <a:r>
              <a:rPr lang="en-US" b="1" i="1" dirty="0" smtClean="0">
                <a:solidFill>
                  <a:schemeClr val="tx1"/>
                </a:solidFill>
                <a:latin typeface="Arial" pitchFamily="34" charset="0"/>
                <a:cs typeface="Arial" pitchFamily="34" charset="0"/>
              </a:rPr>
              <a:t>Reflection,</a:t>
            </a:r>
            <a:r>
              <a:rPr lang="en-US" b="1" i="1" baseline="0" dirty="0" smtClean="0">
                <a:solidFill>
                  <a:schemeClr val="tx1"/>
                </a:solidFill>
                <a:latin typeface="Arial" pitchFamily="34" charset="0"/>
                <a:cs typeface="Arial" pitchFamily="34" charset="0"/>
              </a:rPr>
              <a:t> Respect, Equality, Responsibility, Openness, Excellence</a:t>
            </a:r>
            <a:endParaRPr lang="en-GB" sz="1200" baseline="0" dirty="0" smtClean="0">
              <a:solidFill>
                <a:schemeClr val="tx1"/>
              </a:solidFill>
              <a:latin typeface="Arial" pitchFamily="34" charset="0"/>
              <a:cs typeface="Arial"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baseline="0" dirty="0" smtClean="0">
              <a:solidFill>
                <a:schemeClr val="tx1"/>
              </a:solidFill>
              <a:latin typeface="Arial" pitchFamily="34" charset="0"/>
              <a:cs typeface="Arial"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baseline="0" dirty="0" smtClean="0">
                <a:solidFill>
                  <a:schemeClr val="tx1"/>
                </a:solidFill>
                <a:latin typeface="Arial" pitchFamily="34" charset="0"/>
                <a:cs typeface="Arial" pitchFamily="34" charset="0"/>
              </a:rPr>
              <a:t>Social Media Policy – prevents unlawful discrimination, harassment and bullying by clearly outlining the responsibilities of EA employees in the use of social media, including Facebook, LinkedIn, Twitter </a:t>
            </a:r>
            <a:r>
              <a:rPr lang="en-GB" sz="1200" baseline="0" dirty="0" err="1" smtClean="0">
                <a:solidFill>
                  <a:schemeClr val="tx1"/>
                </a:solidFill>
                <a:latin typeface="Arial" pitchFamily="34" charset="0"/>
                <a:cs typeface="Arial" pitchFamily="34" charset="0"/>
              </a:rPr>
              <a:t>etc</a:t>
            </a:r>
            <a:r>
              <a:rPr lang="en-GB" sz="1200" baseline="0" dirty="0" smtClean="0">
                <a:solidFill>
                  <a:schemeClr val="tx1"/>
                </a:solidFill>
                <a:latin typeface="Arial" pitchFamily="34" charset="0"/>
                <a:cs typeface="Arial" pitchFamily="34" charset="0"/>
              </a:rPr>
              <a:t> in both business and personal use.  The policy provides guidance to employees and specifically notes “ Respect colleagues, clients, partners and suppliers” and </a:t>
            </a:r>
            <a:r>
              <a:rPr lang="en-GB" sz="1200" u="sng" baseline="0" dirty="0" smtClean="0">
                <a:solidFill>
                  <a:schemeClr val="tx1"/>
                </a:solidFill>
                <a:latin typeface="Arial" pitchFamily="34" charset="0"/>
                <a:cs typeface="Arial" pitchFamily="34" charset="0"/>
              </a:rPr>
              <a:t>do not</a:t>
            </a:r>
            <a:r>
              <a:rPr lang="en-GB" sz="1200" u="none" baseline="0" dirty="0" smtClean="0">
                <a:solidFill>
                  <a:schemeClr val="tx1"/>
                </a:solidFill>
                <a:latin typeface="Arial" pitchFamily="34" charset="0"/>
                <a:cs typeface="Arial" pitchFamily="34" charset="0"/>
              </a:rPr>
              <a:t> post anything others would find offensive, including discriminatory comments, insults and obscenity.  There are increasing examples of employees posting on social media that has resulted in dismissals across the UK – remember you should a</a:t>
            </a:r>
            <a:r>
              <a:rPr lang="en-GB" sz="1200" b="0" i="0" kern="1200" dirty="0" smtClean="0">
                <a:solidFill>
                  <a:schemeClr val="tx1"/>
                </a:solidFill>
                <a:effectLst/>
                <a:latin typeface="Arial" pitchFamily="34" charset="0"/>
                <a:ea typeface="+mn-ea"/>
                <a:cs typeface="Arial" pitchFamily="34" charset="0"/>
              </a:rPr>
              <a:t>pply the same standards of conduct online as you are expected to apply offline.  “Think once</a:t>
            </a:r>
            <a:r>
              <a:rPr lang="en-GB" sz="1200" b="0" i="0" kern="1200" baseline="0" dirty="0" smtClean="0">
                <a:solidFill>
                  <a:schemeClr val="tx1"/>
                </a:solidFill>
                <a:effectLst/>
                <a:latin typeface="Arial" pitchFamily="34" charset="0"/>
                <a:ea typeface="+mn-ea"/>
                <a:cs typeface="Arial" pitchFamily="34" charset="0"/>
              </a:rPr>
              <a:t> before you act, twice before you speak, and three times before you post on Facebook.” Paul Brunson</a:t>
            </a:r>
            <a:endParaRPr lang="en-GB" sz="1200" b="0" i="0" kern="1200" dirty="0" smtClean="0">
              <a:solidFill>
                <a:schemeClr val="tx1"/>
              </a:solidFill>
              <a:effectLst/>
              <a:latin typeface="Arial" pitchFamily="34" charset="0"/>
              <a:ea typeface="+mn-ea"/>
              <a:cs typeface="Arial"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b="0" i="0" kern="1200" dirty="0" smtClean="0">
              <a:solidFill>
                <a:schemeClr val="tx1"/>
              </a:solidFill>
              <a:effectLst/>
              <a:latin typeface="Arial" pitchFamily="34" charset="0"/>
              <a:ea typeface="+mn-ea"/>
              <a:cs typeface="Arial"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i="0" kern="1200" dirty="0" smtClean="0">
                <a:solidFill>
                  <a:schemeClr val="tx1"/>
                </a:solidFill>
                <a:effectLst/>
                <a:latin typeface="Arial" pitchFamily="34" charset="0"/>
                <a:ea typeface="+mn-ea"/>
                <a:cs typeface="Arial" pitchFamily="34" charset="0"/>
              </a:rPr>
              <a:t>Acceptable</a:t>
            </a:r>
            <a:r>
              <a:rPr lang="en-GB" sz="1200" b="0" i="0" kern="1200" baseline="0" dirty="0" smtClean="0">
                <a:solidFill>
                  <a:schemeClr val="tx1"/>
                </a:solidFill>
                <a:effectLst/>
                <a:latin typeface="Arial" pitchFamily="34" charset="0"/>
                <a:ea typeface="+mn-ea"/>
                <a:cs typeface="Arial" pitchFamily="34" charset="0"/>
              </a:rPr>
              <a:t> use of </a:t>
            </a:r>
            <a:r>
              <a:rPr lang="en-GB" sz="1200" b="0" i="0" kern="1200" dirty="0" smtClean="0">
                <a:solidFill>
                  <a:schemeClr val="tx1"/>
                </a:solidFill>
                <a:effectLst/>
                <a:latin typeface="Arial" pitchFamily="34" charset="0"/>
                <a:ea typeface="+mn-ea"/>
                <a:cs typeface="Arial" pitchFamily="34" charset="0"/>
              </a:rPr>
              <a:t>ICT Policy – This</a:t>
            </a:r>
            <a:r>
              <a:rPr lang="en-GB" sz="1200" b="0" i="0" kern="1200" baseline="0" dirty="0" smtClean="0">
                <a:solidFill>
                  <a:schemeClr val="tx1"/>
                </a:solidFill>
                <a:effectLst/>
                <a:latin typeface="Arial" pitchFamily="34" charset="0"/>
                <a:ea typeface="+mn-ea"/>
                <a:cs typeface="Arial" pitchFamily="34" charset="0"/>
              </a:rPr>
              <a:t> policy outlines standards of acceptable use which are in line with the Health &amp; Safety and Anti-discrimination legislation.  Examples includes inappropriate material and remarks which could breach discrimination laws or offend any ‘protected characteristic’ e.g. sex, race, religion, disability etc., pictures, cartoons, words, sounds or moving images. </a:t>
            </a:r>
            <a:endParaRPr lang="en-GB" sz="1200" b="0" i="0" kern="1200" dirty="0" smtClean="0">
              <a:solidFill>
                <a:schemeClr val="tx1"/>
              </a:solidFill>
              <a:effectLst/>
              <a:latin typeface="Arial" pitchFamily="34" charset="0"/>
              <a:ea typeface="+mn-ea"/>
              <a:cs typeface="Arial"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b="0" i="0" kern="1200" dirty="0" smtClean="0">
              <a:solidFill>
                <a:schemeClr val="tx1"/>
              </a:solidFill>
              <a:effectLst/>
              <a:latin typeface="Arial" pitchFamily="34" charset="0"/>
              <a:ea typeface="+mn-ea"/>
              <a:cs typeface="Arial"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i="0" kern="1200" dirty="0" smtClean="0">
                <a:solidFill>
                  <a:schemeClr val="tx1"/>
                </a:solidFill>
                <a:effectLst/>
                <a:latin typeface="Arial" pitchFamily="34" charset="0"/>
                <a:ea typeface="+mn-ea"/>
                <a:cs typeface="Arial" pitchFamily="34" charset="0"/>
              </a:rPr>
              <a:t>Health</a:t>
            </a:r>
            <a:r>
              <a:rPr lang="en-GB" sz="1200" b="0" i="0" kern="1200" baseline="0" dirty="0" smtClean="0">
                <a:solidFill>
                  <a:schemeClr val="tx1"/>
                </a:solidFill>
                <a:effectLst/>
                <a:latin typeface="Arial" pitchFamily="34" charset="0"/>
                <a:ea typeface="+mn-ea"/>
                <a:cs typeface="Arial" pitchFamily="34" charset="0"/>
              </a:rPr>
              <a:t> &amp; Safety Policy – Health and safety is a key responsibility for all managers and is a shared responsibility for all employees.  The EA’s objective is to provide and maintain as safe and healthy working environment for all its employees in accordance with health and safety law.  Employers have a duty of care to all employees which is clearly demonstrated in the health and safety policy.  In the context of a dignified workplace this relates to a safe working environment that is free from harassment, bullying and discrimination.  </a:t>
            </a:r>
            <a:endParaRPr lang="en-GB" sz="1200" b="0" i="0" kern="1200" dirty="0" smtClean="0">
              <a:solidFill>
                <a:schemeClr val="tx1"/>
              </a:solidFill>
              <a:effectLst/>
              <a:latin typeface="Arial" pitchFamily="34" charset="0"/>
              <a:ea typeface="+mn-ea"/>
              <a:cs typeface="Arial" pitchFamily="34" charset="0"/>
            </a:endParaRPr>
          </a:p>
          <a:p>
            <a:endParaRPr lang="en-GB" sz="1200" u="sng" baseline="0" dirty="0" smtClean="0">
              <a:solidFill>
                <a:schemeClr val="tx1"/>
              </a:solidFill>
              <a:latin typeface="Arial" pitchFamily="34" charset="0"/>
              <a:cs typeface="Arial" pitchFamily="34" charset="0"/>
            </a:endParaRPr>
          </a:p>
          <a:p>
            <a:r>
              <a:rPr lang="en-GB" sz="1200" u="none" baseline="0" dirty="0" smtClean="0">
                <a:solidFill>
                  <a:schemeClr val="tx1"/>
                </a:solidFill>
                <a:latin typeface="Arial" pitchFamily="34" charset="0"/>
                <a:cs typeface="Arial" pitchFamily="34" charset="0"/>
              </a:rPr>
              <a:t>Equal Opportunity Policy – EA is committed to creating an organisation which recognises the contribution of all those who work for it, and which is supportive, fair and free from unlawful or unfair discrimination or harassment.</a:t>
            </a:r>
          </a:p>
          <a:p>
            <a:endParaRPr lang="en-GB" sz="1200" u="none" baseline="0" dirty="0" smtClean="0">
              <a:solidFill>
                <a:schemeClr val="tx1"/>
              </a:solidFill>
              <a:latin typeface="Arial" pitchFamily="34" charset="0"/>
              <a:cs typeface="Arial" pitchFamily="34" charset="0"/>
            </a:endParaRPr>
          </a:p>
          <a:p>
            <a:r>
              <a:rPr lang="en-GB" sz="1200" u="none" baseline="0" dirty="0" smtClean="0">
                <a:solidFill>
                  <a:schemeClr val="tx1"/>
                </a:solidFill>
                <a:latin typeface="Arial" pitchFamily="34" charset="0"/>
                <a:cs typeface="Arial" pitchFamily="34" charset="0"/>
              </a:rPr>
              <a:t>Joint Declaration of Protection – this declares that everyone has the right to work in </a:t>
            </a:r>
            <a:r>
              <a:rPr lang="en-GB" sz="1200" dirty="0" smtClean="0">
                <a:solidFill>
                  <a:schemeClr val="tx1"/>
                </a:solidFill>
                <a:latin typeface="Arial" panose="020B0604020202020204" pitchFamily="34" charset="0"/>
                <a:cs typeface="Arial" panose="020B0604020202020204" pitchFamily="34" charset="0"/>
              </a:rPr>
              <a:t>work in a harmonious and inclusive environment, regardless of gender, disability status, religion, race, sexual orientation or any other protected characteristic.  There is an expectation that</a:t>
            </a:r>
            <a:r>
              <a:rPr lang="en-GB" sz="1200" baseline="0" dirty="0" smtClean="0">
                <a:solidFill>
                  <a:schemeClr val="tx1"/>
                </a:solidFill>
                <a:latin typeface="Arial" panose="020B0604020202020204" pitchFamily="34" charset="0"/>
                <a:cs typeface="Arial" panose="020B0604020202020204" pitchFamily="34" charset="0"/>
              </a:rPr>
              <a:t> </a:t>
            </a:r>
            <a:r>
              <a:rPr lang="en-GB" sz="1200" dirty="0" smtClean="0">
                <a:solidFill>
                  <a:schemeClr val="tx1"/>
                </a:solidFill>
                <a:latin typeface="Arial" panose="020B0604020202020204" pitchFamily="34" charset="0"/>
                <a:cs typeface="Arial" panose="020B0604020202020204" pitchFamily="34" charset="0"/>
              </a:rPr>
              <a:t>Managers work towards creating inclusive cultures and working environments, where staff feel welcome and can apply their diverse talents, ensuring that no employee experiences discrimination or harassment.</a:t>
            </a:r>
          </a:p>
          <a:p>
            <a:endParaRPr lang="en-GB" sz="1200" baseline="0" dirty="0" smtClean="0">
              <a:solidFill>
                <a:schemeClr val="tx1"/>
              </a:solidFill>
              <a:latin typeface="Arial" pitchFamily="34" charset="0"/>
              <a:cs typeface="Arial" pitchFamily="34" charset="0"/>
            </a:endParaRPr>
          </a:p>
          <a:p>
            <a:endParaRPr lang="en-GB" dirty="0" smtClean="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6EE1AB72-9A69-4539-BB35-E1DCC8A10022}" type="slidenum">
              <a:rPr lang="en-GB" smtClean="0"/>
              <a:t>4</a:t>
            </a:fld>
            <a:endParaRPr lang="en-GB"/>
          </a:p>
        </p:txBody>
      </p:sp>
    </p:spTree>
    <p:extLst>
      <p:ext uri="{BB962C8B-B14F-4D97-AF65-F5344CB8AC3E}">
        <p14:creationId xmlns:p14="http://schemas.microsoft.com/office/powerpoint/2010/main" val="32479916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i="0" dirty="0" smtClean="0">
                <a:solidFill>
                  <a:schemeClr val="tx1"/>
                </a:solidFill>
                <a:latin typeface="Arial" pitchFamily="34" charset="0"/>
                <a:cs typeface="Arial" pitchFamily="34" charset="0"/>
              </a:rPr>
              <a:t>EA are actively</a:t>
            </a:r>
            <a:r>
              <a:rPr lang="en-GB" i="0" baseline="0" dirty="0" smtClean="0">
                <a:solidFill>
                  <a:schemeClr val="tx1"/>
                </a:solidFill>
                <a:latin typeface="Arial" pitchFamily="34" charset="0"/>
                <a:cs typeface="Arial" pitchFamily="34" charset="0"/>
              </a:rPr>
              <a:t> promoting an inclusive culture and working environment, which is evident through the:</a:t>
            </a:r>
          </a:p>
          <a:p>
            <a:pPr marL="628650" lvl="1" indent="-171450">
              <a:buFont typeface="Arial" pitchFamily="34" charset="0"/>
              <a:buChar char="•"/>
              <a:defRPr/>
            </a:pPr>
            <a:r>
              <a:rPr lang="en-US" i="0" dirty="0" smtClean="0">
                <a:solidFill>
                  <a:schemeClr val="tx1"/>
                </a:solidFill>
                <a:latin typeface="Arial" pitchFamily="34" charset="0"/>
                <a:cs typeface="Arial" pitchFamily="34" charset="0"/>
              </a:rPr>
              <a:t>Disability Staff</a:t>
            </a:r>
            <a:r>
              <a:rPr lang="en-US" i="0" baseline="0" dirty="0" smtClean="0">
                <a:solidFill>
                  <a:schemeClr val="tx1"/>
                </a:solidFill>
                <a:latin typeface="Arial" pitchFamily="34" charset="0"/>
                <a:cs typeface="Arial" pitchFamily="34" charset="0"/>
              </a:rPr>
              <a:t> Network</a:t>
            </a:r>
            <a:endParaRPr lang="en-US" i="0" dirty="0" smtClean="0">
              <a:solidFill>
                <a:schemeClr val="tx1"/>
              </a:solidFill>
              <a:latin typeface="Arial" pitchFamily="34" charset="0"/>
              <a:cs typeface="Arial" pitchFamily="34" charset="0"/>
            </a:endParaRPr>
          </a:p>
          <a:p>
            <a:pPr marL="628650" lvl="1" indent="-171450">
              <a:buFont typeface="Arial" pitchFamily="34" charset="0"/>
              <a:buChar char="•"/>
              <a:defRPr/>
            </a:pPr>
            <a:r>
              <a:rPr lang="en-US" i="0" dirty="0" err="1" smtClean="0">
                <a:solidFill>
                  <a:schemeClr val="tx1"/>
                </a:solidFill>
                <a:latin typeface="Arial" pitchFamily="34" charset="0"/>
                <a:cs typeface="Arial" pitchFamily="34" charset="0"/>
              </a:rPr>
              <a:t>LGBT</a:t>
            </a:r>
            <a:r>
              <a:rPr lang="en-US" i="0" dirty="0" smtClean="0">
                <a:solidFill>
                  <a:schemeClr val="tx1"/>
                </a:solidFill>
                <a:latin typeface="Arial" pitchFamily="34" charset="0"/>
                <a:cs typeface="Arial" pitchFamily="34" charset="0"/>
              </a:rPr>
              <a:t>+</a:t>
            </a:r>
            <a:r>
              <a:rPr lang="en-US" i="0" baseline="0" dirty="0" smtClean="0">
                <a:solidFill>
                  <a:schemeClr val="tx1"/>
                </a:solidFill>
                <a:latin typeface="Arial" pitchFamily="34" charset="0"/>
                <a:cs typeface="Arial" pitchFamily="34" charset="0"/>
              </a:rPr>
              <a:t> and Friends Network</a:t>
            </a:r>
          </a:p>
          <a:p>
            <a:pPr marL="457200" lvl="1" indent="0">
              <a:buFont typeface="Arial" pitchFamily="34" charset="0"/>
              <a:buNone/>
              <a:defRPr/>
            </a:pPr>
            <a:endParaRPr lang="en-US" i="0" dirty="0" smtClean="0">
              <a:solidFill>
                <a:schemeClr val="tx1"/>
              </a:solidFill>
              <a:latin typeface="Arial" pitchFamily="34" charset="0"/>
              <a:cs typeface="Arial" pitchFamily="34" charset="0"/>
            </a:endParaRPr>
          </a:p>
          <a:p>
            <a:pPr marL="171450" indent="-171450">
              <a:buFont typeface="Arial" pitchFamily="34" charset="0"/>
              <a:buChar char="•"/>
              <a:defRPr/>
            </a:pPr>
            <a:r>
              <a:rPr lang="en-US" i="0" dirty="0" smtClean="0">
                <a:solidFill>
                  <a:schemeClr val="tx1"/>
                </a:solidFill>
                <a:latin typeface="Arial" pitchFamily="34" charset="0"/>
                <a:cs typeface="Arial" pitchFamily="34" charset="0"/>
              </a:rPr>
              <a:t>EA have signed up to become a </a:t>
            </a:r>
            <a:r>
              <a:rPr lang="en-US" b="1" i="0" dirty="0" smtClean="0">
                <a:solidFill>
                  <a:schemeClr val="tx1"/>
                </a:solidFill>
                <a:latin typeface="Arial" pitchFamily="34" charset="0"/>
                <a:cs typeface="Arial" pitchFamily="34" charset="0"/>
              </a:rPr>
              <a:t>Diversity Champion with Stonewall</a:t>
            </a:r>
            <a:r>
              <a:rPr lang="en-US" i="0" dirty="0" smtClean="0">
                <a:solidFill>
                  <a:schemeClr val="tx1"/>
                </a:solidFill>
                <a:latin typeface="Arial" pitchFamily="34" charset="0"/>
                <a:cs typeface="Arial" pitchFamily="34" charset="0"/>
              </a:rPr>
              <a:t>. </a:t>
            </a:r>
          </a:p>
          <a:p>
            <a:pPr marL="171450" indent="-171450">
              <a:buFont typeface="Arial" pitchFamily="34" charset="0"/>
              <a:buChar char="•"/>
              <a:defRPr/>
            </a:pPr>
            <a:r>
              <a:rPr lang="en-GB" i="0" dirty="0" smtClean="0">
                <a:solidFill>
                  <a:schemeClr val="tx1"/>
                </a:solidFill>
                <a:latin typeface="Arial" pitchFamily="34" charset="0"/>
                <a:cs typeface="Arial" pitchFamily="34" charset="0"/>
              </a:rPr>
              <a:t>Stonewall work with over 750 of the UK’s leading organisations to create fully inclusive environments for staff, services users and the wider community. </a:t>
            </a:r>
          </a:p>
          <a:p>
            <a:pPr marL="171450" indent="-171450">
              <a:buFont typeface="Arial" pitchFamily="34" charset="0"/>
              <a:buChar char="•"/>
              <a:defRPr/>
            </a:pPr>
            <a:r>
              <a:rPr lang="en-GB" i="0" dirty="0" smtClean="0">
                <a:solidFill>
                  <a:schemeClr val="tx1"/>
                </a:solidFill>
                <a:latin typeface="Arial" pitchFamily="34" charset="0"/>
                <a:cs typeface="Arial" pitchFamily="34" charset="0"/>
              </a:rPr>
              <a:t>The Diversity Champions Programme is a leading employers’ programme for ensuring all Lesbian, Gay, Bisexual and Transgender (</a:t>
            </a:r>
            <a:r>
              <a:rPr lang="en-GB" i="0" dirty="0" err="1" smtClean="0">
                <a:solidFill>
                  <a:schemeClr val="tx1"/>
                </a:solidFill>
                <a:latin typeface="Arial" pitchFamily="34" charset="0"/>
                <a:cs typeface="Arial" pitchFamily="34" charset="0"/>
              </a:rPr>
              <a:t>LGBT</a:t>
            </a:r>
            <a:r>
              <a:rPr lang="en-GB" i="0" dirty="0" smtClean="0">
                <a:solidFill>
                  <a:schemeClr val="tx1"/>
                </a:solidFill>
                <a:latin typeface="Arial" pitchFamily="34" charset="0"/>
                <a:cs typeface="Arial" pitchFamily="34" charset="0"/>
              </a:rPr>
              <a:t>) staff are accepted without exception in the workplace.  </a:t>
            </a:r>
          </a:p>
          <a:p>
            <a:pPr marL="171450" indent="-171450">
              <a:buFont typeface="Arial" pitchFamily="34" charset="0"/>
              <a:buChar char="•"/>
              <a:defRPr/>
            </a:pPr>
            <a:r>
              <a:rPr lang="en-GB" i="0" dirty="0" smtClean="0">
                <a:solidFill>
                  <a:schemeClr val="tx1"/>
                </a:solidFill>
                <a:latin typeface="Arial" pitchFamily="34" charset="0"/>
                <a:cs typeface="Arial" pitchFamily="34" charset="0"/>
              </a:rPr>
              <a:t>This is one part of EA’s diversity and inclusion approach, helping us to deliver focused interventions that support and enhance diversity in the workplace, particularly for our </a:t>
            </a:r>
            <a:r>
              <a:rPr lang="en-GB" i="0" dirty="0" err="1" smtClean="0">
                <a:solidFill>
                  <a:schemeClr val="tx1"/>
                </a:solidFill>
                <a:latin typeface="Arial" pitchFamily="34" charset="0"/>
                <a:cs typeface="Arial" pitchFamily="34" charset="0"/>
              </a:rPr>
              <a:t>LGBT</a:t>
            </a:r>
            <a:r>
              <a:rPr lang="en-GB" i="0" dirty="0" smtClean="0">
                <a:solidFill>
                  <a:schemeClr val="tx1"/>
                </a:solidFill>
                <a:latin typeface="Arial" pitchFamily="34" charset="0"/>
                <a:cs typeface="Arial" pitchFamily="34" charset="0"/>
              </a:rPr>
              <a:t> colleagues.   </a:t>
            </a:r>
          </a:p>
          <a:p>
            <a:pPr marL="171450" indent="-171450">
              <a:buFont typeface="Arial" pitchFamily="34" charset="0"/>
              <a:buChar char="•"/>
              <a:defRPr/>
            </a:pPr>
            <a:r>
              <a:rPr lang="en-GB" i="0" dirty="0" smtClean="0">
                <a:solidFill>
                  <a:schemeClr val="tx1"/>
                </a:solidFill>
                <a:latin typeface="Arial" pitchFamily="34" charset="0"/>
                <a:cs typeface="Arial" pitchFamily="34" charset="0"/>
              </a:rPr>
              <a:t>We believe that no one should have to ‘edit’ themselves when they come to work. </a:t>
            </a:r>
          </a:p>
          <a:p>
            <a:endParaRPr lang="en-GB" dirty="0" smtClean="0"/>
          </a:p>
          <a:p>
            <a:endParaRPr lang="en-GB" dirty="0" smtClean="0"/>
          </a:p>
          <a:p>
            <a:r>
              <a:rPr lang="en-GB" dirty="0" smtClean="0"/>
              <a:t>EA Values which guide our</a:t>
            </a:r>
            <a:r>
              <a:rPr lang="en-GB" baseline="0" dirty="0" smtClean="0"/>
              <a:t> behaviours:</a:t>
            </a:r>
          </a:p>
          <a:p>
            <a:endParaRPr lang="en-GB" baseline="0" dirty="0" smtClean="0"/>
          </a:p>
          <a:p>
            <a:pPr marL="171450" indent="-171450">
              <a:buFont typeface="Arial" panose="020B0604020202020204" pitchFamily="34" charset="0"/>
              <a:buChar char="•"/>
            </a:pPr>
            <a:r>
              <a:rPr lang="en-GB" baseline="0" dirty="0" smtClean="0"/>
              <a:t>Openness –  to promote a culture of openness and be transparent and honest in our dealing with the public, our partners and colleagues</a:t>
            </a:r>
          </a:p>
          <a:p>
            <a:pPr marL="171450" indent="-171450">
              <a:buFont typeface="Arial" panose="020B0604020202020204" pitchFamily="34" charset="0"/>
              <a:buChar char="•"/>
            </a:pPr>
            <a:r>
              <a:rPr lang="en-GB" baseline="0" dirty="0" smtClean="0"/>
              <a:t>Respect  - to listen and respect those we serve, as well as each other and will recognise effort, achievement and contribution.</a:t>
            </a:r>
          </a:p>
          <a:p>
            <a:pPr marL="171450" indent="-171450">
              <a:buFont typeface="Arial" panose="020B0604020202020204" pitchFamily="34" charset="0"/>
              <a:buChar char="•"/>
            </a:pPr>
            <a:r>
              <a:rPr lang="en-GB" baseline="0" dirty="0" smtClean="0"/>
              <a:t>Reflection  - we are a learning organisation, reflecting and taking on board the lessons learned from our own experiences</a:t>
            </a:r>
          </a:p>
          <a:p>
            <a:pPr marL="171450" indent="-171450">
              <a:buFont typeface="Arial" panose="020B0604020202020204" pitchFamily="34" charset="0"/>
              <a:buChar char="•"/>
            </a:pPr>
            <a:r>
              <a:rPr lang="en-GB" baseline="0" dirty="0" smtClean="0"/>
              <a:t>Responsibility – to act responsible and acknowledge that actions will impact on others.  To be helpful, conscientious, reliable and accountable for all our actions.  </a:t>
            </a:r>
          </a:p>
          <a:p>
            <a:pPr marL="171450" indent="-171450">
              <a:buFont typeface="Arial" panose="020B0604020202020204" pitchFamily="34" charset="0"/>
              <a:buChar char="•"/>
            </a:pPr>
            <a:r>
              <a:rPr lang="en-GB" baseline="0" dirty="0" smtClean="0"/>
              <a:t>Excellence  - to strive for quality in everything we do. To behave professionally and take pride and ownership for everything we say and do.</a:t>
            </a:r>
          </a:p>
          <a:p>
            <a:pPr marL="171450" indent="-171450">
              <a:buFont typeface="Arial" panose="020B0604020202020204" pitchFamily="34" charset="0"/>
              <a:buChar char="•"/>
            </a:pPr>
            <a:r>
              <a:rPr lang="en-GB" baseline="0" dirty="0" smtClean="0"/>
              <a:t>Equality – to promote equality of opportunity through our employment practices, service delivery and engagement activities.</a:t>
            </a:r>
          </a:p>
          <a:p>
            <a:pPr marL="171450" indent="-171450">
              <a:buFont typeface="Arial" panose="020B0604020202020204" pitchFamily="34" charset="0"/>
              <a:buChar char="•"/>
            </a:pPr>
            <a:endParaRPr lang="en-GB" baseline="0" dirty="0" smtClean="0"/>
          </a:p>
          <a:p>
            <a:pPr marL="0" indent="0">
              <a:buFont typeface="Arial" panose="020B0604020202020204" pitchFamily="34" charset="0"/>
              <a:buNone/>
            </a:pPr>
            <a:r>
              <a:rPr lang="en-GB" baseline="0" dirty="0" smtClean="0"/>
              <a:t>All of the above are reflected throughout the various policies and procedures and support a dignified workplace.  </a:t>
            </a:r>
          </a:p>
          <a:p>
            <a:pPr marL="0" indent="0">
              <a:buFont typeface="Arial" panose="020B0604020202020204" pitchFamily="34" charset="0"/>
              <a:buNone/>
            </a:pPr>
            <a:endParaRPr lang="en-GB" baseline="0" dirty="0" smtClean="0"/>
          </a:p>
          <a:p>
            <a:pPr marL="0" indent="0">
              <a:buFont typeface="Arial" panose="020B0604020202020204" pitchFamily="34" charset="0"/>
              <a:buNone/>
            </a:pPr>
            <a:endParaRPr lang="en-GB" baseline="0" dirty="0" smtClean="0"/>
          </a:p>
          <a:p>
            <a:pPr marL="0" indent="0">
              <a:buFont typeface="Arial" panose="020B0604020202020204" pitchFamily="34" charset="0"/>
              <a:buNone/>
            </a:pPr>
            <a:endParaRPr lang="en-GB" dirty="0"/>
          </a:p>
        </p:txBody>
      </p:sp>
      <p:sp>
        <p:nvSpPr>
          <p:cNvPr id="4" name="Slide Number Placeholder 3"/>
          <p:cNvSpPr>
            <a:spLocks noGrp="1"/>
          </p:cNvSpPr>
          <p:nvPr>
            <p:ph type="sldNum" sz="quarter" idx="10"/>
          </p:nvPr>
        </p:nvSpPr>
        <p:spPr/>
        <p:txBody>
          <a:bodyPr/>
          <a:lstStyle/>
          <a:p>
            <a:fld id="{D13459AC-38F4-A644-8843-1BE46974C8FE}" type="slidenum">
              <a:rPr lang="en-US" smtClean="0"/>
              <a:t>5</a:t>
            </a:fld>
            <a:endParaRPr lang="en-US" dirty="0"/>
          </a:p>
        </p:txBody>
      </p:sp>
    </p:spTree>
    <p:extLst>
      <p:ext uri="{BB962C8B-B14F-4D97-AF65-F5344CB8AC3E}">
        <p14:creationId xmlns:p14="http://schemas.microsoft.com/office/powerpoint/2010/main" val="22185638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79768" y="4777195"/>
            <a:ext cx="5438140" cy="4487667"/>
          </a:xfrm>
        </p:spPr>
        <p:txBody>
          <a:bodyPr/>
          <a:lstStyle/>
          <a:p>
            <a:pPr marL="0" marR="0" indent="0" algn="l" defTabSz="914400" rtl="0" eaLnBrk="1" fontAlgn="auto" latinLnBrk="0" hangingPunct="1">
              <a:lnSpc>
                <a:spcPct val="100000"/>
              </a:lnSpc>
              <a:spcBef>
                <a:spcPts val="0"/>
              </a:spcBef>
              <a:spcAft>
                <a:spcPts val="0"/>
              </a:spcAft>
              <a:buClr>
                <a:schemeClr val="tx1"/>
              </a:buClr>
              <a:buSzPct val="85000"/>
              <a:buFont typeface="Arial" panose="020B0604020202020204" pitchFamily="34" charset="0"/>
              <a:buNone/>
              <a:tabLst/>
              <a:defRPr/>
            </a:pPr>
            <a:r>
              <a:rPr lang="en-US" sz="1200" dirty="0" smtClean="0">
                <a:latin typeface="Arial" panose="020B0604020202020204" pitchFamily="34" charset="0"/>
                <a:cs typeface="Arial" panose="020B0604020202020204" pitchFamily="34" charset="0"/>
              </a:rPr>
              <a:t>Treating</a:t>
            </a:r>
            <a:r>
              <a:rPr lang="en-US" sz="1200" baseline="0" dirty="0" smtClean="0">
                <a:latin typeface="Arial" panose="020B0604020202020204" pitchFamily="34" charset="0"/>
                <a:cs typeface="Arial" panose="020B0604020202020204" pitchFamily="34" charset="0"/>
              </a:rPr>
              <a:t> dignity at work as a serious issue </a:t>
            </a:r>
            <a:r>
              <a:rPr lang="en-GB" sz="1200" kern="1200" dirty="0" smtClean="0">
                <a:solidFill>
                  <a:schemeClr val="tx1"/>
                </a:solidFill>
                <a:effectLst/>
                <a:latin typeface="Arial" pitchFamily="34" charset="0"/>
                <a:ea typeface="+mn-ea"/>
                <a:cs typeface="Arial" pitchFamily="34" charset="0"/>
              </a:rPr>
              <a:t>is likely to have the following benefits:</a:t>
            </a:r>
          </a:p>
          <a:p>
            <a:pPr marL="0" indent="0">
              <a:buClr>
                <a:schemeClr val="tx1"/>
              </a:buClr>
              <a:buSzPct val="85000"/>
              <a:buFont typeface="Arial" panose="020B0604020202020204" pitchFamily="34" charset="0"/>
              <a:buNone/>
              <a:defRPr/>
            </a:pPr>
            <a:endParaRPr lang="en-US" sz="1200" dirty="0" smtClean="0">
              <a:latin typeface="Arial" panose="020B0604020202020204" pitchFamily="34" charset="0"/>
              <a:cs typeface="Arial" panose="020B0604020202020204" pitchFamily="34" charset="0"/>
            </a:endParaRPr>
          </a:p>
          <a:p>
            <a:r>
              <a:rPr lang="en-GB" sz="1200" kern="1200" dirty="0" smtClean="0">
                <a:solidFill>
                  <a:schemeClr val="tx1"/>
                </a:solidFill>
                <a:effectLst/>
                <a:latin typeface="Arial" pitchFamily="34" charset="0"/>
                <a:ea typeface="+mn-ea"/>
                <a:cs typeface="Arial" pitchFamily="34" charset="0"/>
              </a:rPr>
              <a:t>• </a:t>
            </a:r>
            <a:r>
              <a:rPr lang="en-GB" sz="1200" b="1" kern="1200" dirty="0" smtClean="0">
                <a:solidFill>
                  <a:schemeClr val="tx1"/>
                </a:solidFill>
                <a:effectLst/>
                <a:latin typeface="Arial" pitchFamily="34" charset="0"/>
                <a:ea typeface="+mn-ea"/>
                <a:cs typeface="Arial" pitchFamily="34" charset="0"/>
              </a:rPr>
              <a:t>Higher morale and improved performance</a:t>
            </a:r>
            <a:endParaRPr lang="en-GB" sz="1200" kern="1200" dirty="0" smtClean="0">
              <a:solidFill>
                <a:schemeClr val="tx1"/>
              </a:solidFill>
              <a:effectLst/>
              <a:latin typeface="Arial" pitchFamily="34" charset="0"/>
              <a:ea typeface="+mn-ea"/>
              <a:cs typeface="Arial" pitchFamily="34" charset="0"/>
            </a:endParaRPr>
          </a:p>
          <a:p>
            <a:r>
              <a:rPr lang="en-GB" sz="1200" kern="1200" dirty="0" smtClean="0">
                <a:solidFill>
                  <a:schemeClr val="tx1"/>
                </a:solidFill>
                <a:effectLst/>
                <a:latin typeface="Arial" pitchFamily="34" charset="0"/>
                <a:ea typeface="+mn-ea"/>
                <a:cs typeface="Arial" pitchFamily="34" charset="0"/>
              </a:rPr>
              <a:t>Giving employees a more positive working environment improves morale and has a consequent impact on productivity. Relaxed, happier staff are more productive and this relates to the whole workgroup, not just those immediately affected by bullying or harassment issues.</a:t>
            </a:r>
          </a:p>
          <a:p>
            <a:r>
              <a:rPr lang="en-GB" sz="1200" kern="1200" dirty="0" smtClean="0">
                <a:solidFill>
                  <a:schemeClr val="tx1"/>
                </a:solidFill>
                <a:effectLst/>
                <a:latin typeface="Arial" pitchFamily="34" charset="0"/>
                <a:ea typeface="+mn-ea"/>
                <a:cs typeface="Arial" pitchFamily="34" charset="0"/>
              </a:rPr>
              <a:t>• </a:t>
            </a:r>
            <a:r>
              <a:rPr lang="en-GB" sz="1200" b="1" kern="1200" dirty="0" smtClean="0">
                <a:solidFill>
                  <a:schemeClr val="tx1"/>
                </a:solidFill>
                <a:effectLst/>
                <a:latin typeface="Arial" pitchFamily="34" charset="0"/>
                <a:ea typeface="+mn-ea"/>
                <a:cs typeface="Arial" pitchFamily="34" charset="0"/>
              </a:rPr>
              <a:t>Reduced turnover and better staff retention rates</a:t>
            </a:r>
            <a:endParaRPr lang="en-GB" sz="1200" kern="1200" dirty="0" smtClean="0">
              <a:solidFill>
                <a:schemeClr val="tx1"/>
              </a:solidFill>
              <a:effectLst/>
              <a:latin typeface="Arial" pitchFamily="34" charset="0"/>
              <a:ea typeface="+mn-ea"/>
              <a:cs typeface="Arial" pitchFamily="34" charset="0"/>
            </a:endParaRPr>
          </a:p>
          <a:p>
            <a:r>
              <a:rPr lang="en-GB" sz="1200" kern="1200" dirty="0" smtClean="0">
                <a:solidFill>
                  <a:schemeClr val="tx1"/>
                </a:solidFill>
                <a:effectLst/>
                <a:latin typeface="Arial" pitchFamily="34" charset="0"/>
                <a:ea typeface="+mn-ea"/>
                <a:cs typeface="Arial" pitchFamily="34" charset="0"/>
              </a:rPr>
              <a:t>Employees frequently choose not to remain with the organisation when they can resolve their issues by resigning. Research indicates that approximately 50% of those who are targets of bullying and harassment leave the organisation rather than using internal procedures to resolve the situation.</a:t>
            </a:r>
          </a:p>
          <a:p>
            <a:r>
              <a:rPr lang="en-GB" sz="1200" kern="1200" dirty="0" smtClean="0">
                <a:solidFill>
                  <a:schemeClr val="tx1"/>
                </a:solidFill>
                <a:effectLst/>
                <a:latin typeface="Arial" pitchFamily="34" charset="0"/>
                <a:ea typeface="+mn-ea"/>
                <a:cs typeface="Arial" pitchFamily="34" charset="0"/>
              </a:rPr>
              <a:t>• </a:t>
            </a:r>
            <a:r>
              <a:rPr lang="en-GB" sz="1200" b="1" kern="1200" dirty="0" smtClean="0">
                <a:solidFill>
                  <a:schemeClr val="tx1"/>
                </a:solidFill>
                <a:effectLst/>
                <a:latin typeface="Arial" pitchFamily="34" charset="0"/>
                <a:ea typeface="+mn-ea"/>
                <a:cs typeface="Arial" pitchFamily="34" charset="0"/>
              </a:rPr>
              <a:t>Reduced absence levels, particularly stress related</a:t>
            </a:r>
            <a:endParaRPr lang="en-GB" sz="1200" kern="1200" dirty="0" smtClean="0">
              <a:solidFill>
                <a:schemeClr val="tx1"/>
              </a:solidFill>
              <a:effectLst/>
              <a:latin typeface="Arial" pitchFamily="34" charset="0"/>
              <a:ea typeface="+mn-ea"/>
              <a:cs typeface="Arial" pitchFamily="34" charset="0"/>
            </a:endParaRPr>
          </a:p>
          <a:p>
            <a:r>
              <a:rPr lang="en-GB" sz="1200" kern="1200" dirty="0" smtClean="0">
                <a:solidFill>
                  <a:schemeClr val="tx1"/>
                </a:solidFill>
                <a:effectLst/>
                <a:latin typeface="Arial" pitchFamily="34" charset="0"/>
                <a:ea typeface="+mn-ea"/>
                <a:cs typeface="Arial" pitchFamily="34" charset="0"/>
              </a:rPr>
              <a:t>Bullying and harassment are likely to lead to stress related illnesses. Effectively tackling these issues is likely to improve sickness absence rates.</a:t>
            </a:r>
          </a:p>
          <a:p>
            <a:r>
              <a:rPr lang="en-GB" sz="1200" kern="1200" dirty="0" smtClean="0">
                <a:solidFill>
                  <a:schemeClr val="tx1"/>
                </a:solidFill>
                <a:effectLst/>
                <a:latin typeface="Arial" pitchFamily="34" charset="0"/>
                <a:ea typeface="+mn-ea"/>
                <a:cs typeface="Arial" pitchFamily="34" charset="0"/>
              </a:rPr>
              <a:t>• </a:t>
            </a:r>
            <a:r>
              <a:rPr lang="en-GB" sz="1200" b="1" kern="1200" dirty="0" smtClean="0">
                <a:solidFill>
                  <a:schemeClr val="tx1"/>
                </a:solidFill>
                <a:effectLst/>
                <a:latin typeface="Arial" pitchFamily="34" charset="0"/>
                <a:ea typeface="+mn-ea"/>
                <a:cs typeface="Arial" pitchFamily="34" charset="0"/>
              </a:rPr>
              <a:t>Improved service delivery</a:t>
            </a:r>
            <a:endParaRPr lang="en-GB" sz="1200" kern="1200" dirty="0" smtClean="0">
              <a:solidFill>
                <a:schemeClr val="tx1"/>
              </a:solidFill>
              <a:effectLst/>
              <a:latin typeface="Arial" pitchFamily="34" charset="0"/>
              <a:ea typeface="+mn-ea"/>
              <a:cs typeface="Arial" pitchFamily="34" charset="0"/>
            </a:endParaRPr>
          </a:p>
          <a:p>
            <a:r>
              <a:rPr lang="en-GB" sz="1200" kern="1200" dirty="0" smtClean="0">
                <a:solidFill>
                  <a:schemeClr val="tx1"/>
                </a:solidFill>
                <a:effectLst/>
                <a:latin typeface="Arial" pitchFamily="34" charset="0"/>
                <a:ea typeface="+mn-ea"/>
                <a:cs typeface="Arial" pitchFamily="34" charset="0"/>
              </a:rPr>
              <a:t>If employees are treated fairly and well by their employer, they are far more likely to behave in a positive way towards other stakeholders.</a:t>
            </a:r>
          </a:p>
          <a:p>
            <a:r>
              <a:rPr lang="en-GB" sz="1200" kern="1200" dirty="0" smtClean="0">
                <a:solidFill>
                  <a:schemeClr val="tx1"/>
                </a:solidFill>
                <a:effectLst/>
                <a:latin typeface="Arial" pitchFamily="34" charset="0"/>
                <a:ea typeface="+mn-ea"/>
                <a:cs typeface="Arial" pitchFamily="34" charset="0"/>
              </a:rPr>
              <a:t>• </a:t>
            </a:r>
            <a:r>
              <a:rPr lang="en-GB" sz="1200" b="1" kern="1200" dirty="0" smtClean="0">
                <a:solidFill>
                  <a:schemeClr val="tx1"/>
                </a:solidFill>
                <a:effectLst/>
                <a:latin typeface="Arial" pitchFamily="34" charset="0"/>
                <a:ea typeface="+mn-ea"/>
                <a:cs typeface="Arial" pitchFamily="34" charset="0"/>
              </a:rPr>
              <a:t>Better industrial relations</a:t>
            </a:r>
            <a:endParaRPr lang="en-GB" sz="1200" kern="1200" dirty="0" smtClean="0">
              <a:solidFill>
                <a:schemeClr val="tx1"/>
              </a:solidFill>
              <a:effectLst/>
              <a:latin typeface="Arial" pitchFamily="34" charset="0"/>
              <a:ea typeface="+mn-ea"/>
              <a:cs typeface="Arial" pitchFamily="34" charset="0"/>
            </a:endParaRPr>
          </a:p>
          <a:p>
            <a:r>
              <a:rPr lang="en-GB" sz="1200" kern="1200" dirty="0" smtClean="0">
                <a:solidFill>
                  <a:schemeClr val="tx1"/>
                </a:solidFill>
                <a:effectLst/>
                <a:latin typeface="Arial" pitchFamily="34" charset="0"/>
                <a:ea typeface="+mn-ea"/>
                <a:cs typeface="Arial" pitchFamily="34" charset="0"/>
              </a:rPr>
              <a:t>Organisations that have an effective strategy to deal with bullying and harassment are far less likely to have constant difficulties.</a:t>
            </a:r>
          </a:p>
          <a:p>
            <a:pPr marL="0" indent="0">
              <a:buClr>
                <a:schemeClr val="tx1"/>
              </a:buClr>
              <a:buSzPct val="85000"/>
              <a:buFont typeface="Arial" panose="020B0604020202020204" pitchFamily="34" charset="0"/>
              <a:buNone/>
              <a:defRPr/>
            </a:pPr>
            <a:endParaRPr lang="en-US" sz="1200" dirty="0" smtClean="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
                <a:schemeClr val="tx1"/>
              </a:buClr>
              <a:buSzPct val="85000"/>
              <a:buFont typeface="Arial" panose="020B0604020202020204" pitchFamily="34" charset="0"/>
              <a:buNone/>
              <a:tabLst/>
              <a:defRPr/>
            </a:pPr>
            <a:endParaRPr lang="en-US" altLang="en-US" dirty="0" smtClean="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
                <a:schemeClr val="tx1"/>
              </a:buClr>
              <a:buSzPct val="85000"/>
              <a:buFont typeface="Arial" panose="020B0604020202020204" pitchFamily="34" charset="0"/>
              <a:buNone/>
              <a:tabLst/>
              <a:defRPr/>
            </a:pPr>
            <a:r>
              <a:rPr lang="en-US" altLang="en-US" dirty="0" smtClean="0">
                <a:latin typeface="Arial" panose="020B0604020202020204" pitchFamily="34" charset="0"/>
                <a:cs typeface="Arial" panose="020B0604020202020204" pitchFamily="34" charset="0"/>
              </a:rPr>
              <a:t>Bullying, harassment and victimisation can lead to stress, sickness, absence, low productivity, weakened morale, dysfunctional conflict, damaged interpersonal relationships and litigation.  </a:t>
            </a:r>
          </a:p>
          <a:p>
            <a:pPr marL="0" marR="0" lvl="0" indent="0" algn="l" defTabSz="914400" rtl="0" eaLnBrk="1" fontAlgn="auto" latinLnBrk="0" hangingPunct="1">
              <a:lnSpc>
                <a:spcPct val="100000"/>
              </a:lnSpc>
              <a:spcBef>
                <a:spcPts val="0"/>
              </a:spcBef>
              <a:spcAft>
                <a:spcPts val="0"/>
              </a:spcAft>
              <a:buClr>
                <a:schemeClr val="tx1"/>
              </a:buClr>
              <a:buSzPct val="85000"/>
              <a:buFont typeface="Arial" panose="020B0604020202020204" pitchFamily="34" charset="0"/>
              <a:buNone/>
              <a:tabLst/>
              <a:defRPr/>
            </a:pPr>
            <a:endParaRPr lang="en-US" dirty="0" smtClean="0">
              <a:latin typeface="Arial" pitchFamily="34" charset="0"/>
              <a:cs typeface="Arial" pitchFamily="34" charset="0"/>
            </a:endParaRPr>
          </a:p>
          <a:p>
            <a:pPr marL="0" marR="0" lvl="0" indent="0" algn="l" defTabSz="914400" rtl="0" eaLnBrk="1" fontAlgn="auto" latinLnBrk="0" hangingPunct="1">
              <a:lnSpc>
                <a:spcPct val="100000"/>
              </a:lnSpc>
              <a:spcBef>
                <a:spcPts val="0"/>
              </a:spcBef>
              <a:spcAft>
                <a:spcPts val="0"/>
              </a:spcAft>
              <a:buClr>
                <a:schemeClr val="tx1"/>
              </a:buClr>
              <a:buSzPct val="85000"/>
              <a:buFont typeface="Arial" panose="020B0604020202020204" pitchFamily="34" charset="0"/>
              <a:buNone/>
              <a:tabLst/>
              <a:defRPr/>
            </a:pPr>
            <a:r>
              <a:rPr lang="en-US" altLang="en-US" dirty="0" smtClean="0">
                <a:latin typeface="Arial" panose="020B0604020202020204" pitchFamily="34" charset="0"/>
                <a:cs typeface="Arial" panose="020B0604020202020204" pitchFamily="34" charset="0"/>
              </a:rPr>
              <a:t>Employers have a duty of care towards</a:t>
            </a:r>
            <a:r>
              <a:rPr lang="en-US" altLang="en-US" baseline="0" dirty="0" smtClean="0">
                <a:latin typeface="Arial" panose="020B0604020202020204" pitchFamily="34" charset="0"/>
                <a:cs typeface="Arial" panose="020B0604020202020204" pitchFamily="34" charset="0"/>
              </a:rPr>
              <a:t> workers, and therefore have a responsibility to prevent harassment and bullying in the workplace.  An employee who is being harassed or bullied can raise a formal complaint.  </a:t>
            </a:r>
            <a:endParaRPr lang="en-US" altLang="en-US" dirty="0" smtClean="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
                <a:schemeClr val="tx1"/>
              </a:buClr>
              <a:buSzPct val="85000"/>
              <a:buFont typeface="Arial" panose="020B0604020202020204" pitchFamily="34" charset="0"/>
              <a:buNone/>
              <a:tabLst/>
              <a:defRPr/>
            </a:pPr>
            <a:endParaRPr lang="en-GB" dirty="0" smtClean="0">
              <a:latin typeface="Arial" pitchFamily="34" charset="0"/>
              <a:cs typeface="Arial" pitchFamily="34" charset="0"/>
            </a:endParaRPr>
          </a:p>
          <a:p>
            <a:pPr marL="0" marR="0" lvl="0" indent="0" algn="l" defTabSz="914400" rtl="0" eaLnBrk="1" fontAlgn="auto" latinLnBrk="0" hangingPunct="1">
              <a:lnSpc>
                <a:spcPct val="100000"/>
              </a:lnSpc>
              <a:spcBef>
                <a:spcPts val="0"/>
              </a:spcBef>
              <a:spcAft>
                <a:spcPts val="0"/>
              </a:spcAft>
              <a:buClr>
                <a:schemeClr val="tx1"/>
              </a:buClr>
              <a:buSzPct val="85000"/>
              <a:buFont typeface="Arial" panose="020B0604020202020204" pitchFamily="34" charset="0"/>
              <a:buNone/>
              <a:tabLst/>
              <a:defRPr/>
            </a:pPr>
            <a:r>
              <a:rPr lang="en-GB" dirty="0" smtClean="0">
                <a:latin typeface="Arial" pitchFamily="34" charset="0"/>
                <a:cs typeface="Arial" pitchFamily="34" charset="0"/>
              </a:rPr>
              <a:t>A </a:t>
            </a:r>
            <a:r>
              <a:rPr lang="en-GB" baseline="0" dirty="0" smtClean="0">
                <a:latin typeface="Arial" pitchFamily="34" charset="0"/>
                <a:cs typeface="Arial" pitchFamily="34" charset="0"/>
              </a:rPr>
              <a:t>formal complaint will have an overall impact on the wellbeing of staff involved and working relationships with possible consequences some of which could potentially lead to:</a:t>
            </a:r>
          </a:p>
          <a:p>
            <a:pPr marL="0" indent="0">
              <a:buClr>
                <a:schemeClr val="tx1"/>
              </a:buClr>
              <a:buSzPct val="85000"/>
              <a:buFont typeface="Arial" panose="020B0604020202020204" pitchFamily="34" charset="0"/>
              <a:buNone/>
              <a:defRPr/>
            </a:pPr>
            <a:endParaRPr lang="en-GB" baseline="0" dirty="0" smtClean="0">
              <a:latin typeface="Arial" pitchFamily="34" charset="0"/>
              <a:cs typeface="Arial" pitchFamily="34" charset="0"/>
            </a:endParaRPr>
          </a:p>
          <a:p>
            <a:pPr marL="0" indent="0">
              <a:buClr>
                <a:schemeClr val="tx1"/>
              </a:buClr>
              <a:buSzPct val="85000"/>
              <a:buFont typeface="Arial" panose="020B0604020202020204" pitchFamily="34" charset="0"/>
              <a:buNone/>
              <a:defRPr/>
            </a:pPr>
            <a:r>
              <a:rPr lang="en-GB" b="1" u="sng" baseline="0" dirty="0" smtClean="0">
                <a:latin typeface="Arial" pitchFamily="34" charset="0"/>
                <a:cs typeface="Arial" pitchFamily="34" charset="0"/>
              </a:rPr>
              <a:t>Internally </a:t>
            </a:r>
            <a:r>
              <a:rPr lang="en-GB" b="1" baseline="0" dirty="0" smtClean="0">
                <a:latin typeface="Arial" pitchFamily="34" charset="0"/>
                <a:cs typeface="Arial" pitchFamily="34" charset="0"/>
              </a:rPr>
              <a:t>	</a:t>
            </a:r>
            <a:r>
              <a:rPr lang="en-GB" baseline="0" dirty="0" smtClean="0">
                <a:latin typeface="Arial" pitchFamily="34" charset="0"/>
                <a:cs typeface="Arial" pitchFamily="34" charset="0"/>
              </a:rPr>
              <a:t>		</a:t>
            </a:r>
            <a:r>
              <a:rPr lang="en-GB" b="1" u="sng" baseline="0" dirty="0" smtClean="0">
                <a:latin typeface="Arial" pitchFamily="34" charset="0"/>
                <a:cs typeface="Arial" pitchFamily="34" charset="0"/>
              </a:rPr>
              <a:t>Externally</a:t>
            </a:r>
          </a:p>
          <a:p>
            <a:pPr marL="0" indent="0">
              <a:buClr>
                <a:schemeClr val="tx1"/>
              </a:buClr>
              <a:buSzPct val="85000"/>
              <a:buFont typeface="Arial" panose="020B0604020202020204" pitchFamily="34" charset="0"/>
              <a:buNone/>
              <a:defRPr/>
            </a:pPr>
            <a:r>
              <a:rPr lang="en-GB" baseline="0" dirty="0" smtClean="0">
                <a:latin typeface="Arial" pitchFamily="34" charset="0"/>
                <a:cs typeface="Arial" pitchFamily="34" charset="0"/>
              </a:rPr>
              <a:t>							 </a:t>
            </a:r>
          </a:p>
          <a:p>
            <a:pPr marL="0" indent="0">
              <a:buClr>
                <a:schemeClr val="tx1"/>
              </a:buClr>
              <a:buSzPct val="85000"/>
              <a:buFont typeface="Arial" panose="020B0604020202020204" pitchFamily="34" charset="0"/>
              <a:buNone/>
              <a:defRPr/>
            </a:pPr>
            <a:r>
              <a:rPr lang="en-GB" b="1" i="1" baseline="0" dirty="0" smtClean="0">
                <a:latin typeface="Arial" pitchFamily="34" charset="0"/>
                <a:cs typeface="Arial" pitchFamily="34" charset="0"/>
              </a:rPr>
              <a:t>Disciplinary Action </a:t>
            </a:r>
            <a:r>
              <a:rPr lang="en-GB" baseline="0" dirty="0" smtClean="0">
                <a:latin typeface="Arial" pitchFamily="34" charset="0"/>
                <a:cs typeface="Arial" pitchFamily="34" charset="0"/>
              </a:rPr>
              <a:t>		</a:t>
            </a:r>
            <a:r>
              <a:rPr lang="en-GB" b="1" i="1" baseline="0" dirty="0" smtClean="0">
                <a:latin typeface="Arial" pitchFamily="34" charset="0"/>
                <a:cs typeface="Arial" pitchFamily="34" charset="0"/>
              </a:rPr>
              <a:t>Legal Action</a:t>
            </a:r>
          </a:p>
          <a:p>
            <a:pPr marL="0" indent="0">
              <a:buClr>
                <a:schemeClr val="tx1"/>
              </a:buClr>
              <a:buSzPct val="85000"/>
              <a:buFont typeface="Arial" panose="020B0604020202020204" pitchFamily="34" charset="0"/>
              <a:buNone/>
              <a:defRPr/>
            </a:pPr>
            <a:r>
              <a:rPr lang="en-GB" baseline="0" dirty="0" smtClean="0">
                <a:latin typeface="Arial" pitchFamily="34" charset="0"/>
                <a:cs typeface="Arial" pitchFamily="34" charset="0"/>
              </a:rPr>
              <a:t>(Gross) misconduct,		Criminal Action</a:t>
            </a:r>
          </a:p>
          <a:p>
            <a:pPr marL="0" indent="0">
              <a:buClr>
                <a:schemeClr val="tx1"/>
              </a:buClr>
              <a:buSzPct val="85000"/>
              <a:buFont typeface="Arial" panose="020B0604020202020204" pitchFamily="34" charset="0"/>
              <a:buNone/>
              <a:defRPr/>
            </a:pPr>
            <a:r>
              <a:rPr lang="en-GB" baseline="0" dirty="0" smtClean="0">
                <a:latin typeface="Arial" pitchFamily="34" charset="0"/>
                <a:cs typeface="Arial" pitchFamily="34" charset="0"/>
              </a:rPr>
              <a:t>(Action short of or) Dismissal		Civil Action</a:t>
            </a:r>
          </a:p>
          <a:p>
            <a:pPr marL="0" indent="0">
              <a:buClr>
                <a:schemeClr val="tx1"/>
              </a:buClr>
              <a:buSzPct val="85000"/>
              <a:buFont typeface="Arial" panose="020B0604020202020204" pitchFamily="34" charset="0"/>
              <a:buNone/>
              <a:defRPr/>
            </a:pPr>
            <a:endParaRPr lang="en-GB" baseline="0" dirty="0" smtClean="0">
              <a:latin typeface="Arial" pitchFamily="34" charset="0"/>
              <a:cs typeface="Arial" pitchFamily="34" charset="0"/>
            </a:endParaRPr>
          </a:p>
          <a:p>
            <a:pPr marL="0" marR="0" lvl="0" indent="0" algn="l" defTabSz="914400" rtl="0" eaLnBrk="1" fontAlgn="auto" latinLnBrk="0" hangingPunct="1">
              <a:lnSpc>
                <a:spcPct val="100000"/>
              </a:lnSpc>
              <a:spcBef>
                <a:spcPts val="0"/>
              </a:spcBef>
              <a:spcAft>
                <a:spcPts val="0"/>
              </a:spcAft>
              <a:buClr>
                <a:schemeClr val="tx1"/>
              </a:buClr>
              <a:buSzPct val="85000"/>
              <a:buFont typeface="Arial" panose="020B0604020202020204" pitchFamily="34" charset="0"/>
              <a:buNone/>
              <a:tabLst/>
              <a:defRPr/>
            </a:pPr>
            <a:endParaRPr lang="en-GB" dirty="0" smtClean="0">
              <a:latin typeface="Arial" pitchFamily="34" charset="0"/>
              <a:cs typeface="Arial" pitchFamily="34" charset="0"/>
            </a:endParaRPr>
          </a:p>
          <a:p>
            <a:pPr marL="0" indent="0">
              <a:buClr>
                <a:schemeClr val="tx1"/>
              </a:buClr>
              <a:buSzPct val="85000"/>
              <a:buFont typeface="Arial" panose="020B0604020202020204" pitchFamily="34" charset="0"/>
              <a:buNone/>
              <a:defRPr/>
            </a:pPr>
            <a:r>
              <a:rPr lang="en-GB" baseline="0" dirty="0" smtClean="0">
                <a:latin typeface="Arial" pitchFamily="34" charset="0"/>
                <a:cs typeface="Arial" pitchFamily="34" charset="0"/>
              </a:rPr>
              <a:t>			</a:t>
            </a:r>
            <a:endParaRPr lang="en-GB" dirty="0" smtClean="0">
              <a:latin typeface="Arial" pitchFamily="34" charset="0"/>
              <a:cs typeface="Arial" pitchFamily="34" charset="0"/>
            </a:endParaRPr>
          </a:p>
          <a:p>
            <a:pPr marL="0" indent="0">
              <a:buClr>
                <a:schemeClr val="tx1"/>
              </a:buClr>
              <a:buSzPct val="85000"/>
              <a:buFont typeface="Arial" panose="020B0604020202020204" pitchFamily="34" charset="0"/>
              <a:buNone/>
              <a:defRPr/>
            </a:pPr>
            <a:endParaRPr lang="en-GB" baseline="0" dirty="0" smtClean="0">
              <a:latin typeface="Arial" pitchFamily="34" charset="0"/>
              <a:cs typeface="Arial" pitchFamily="34" charset="0"/>
            </a:endParaRPr>
          </a:p>
          <a:p>
            <a:pPr marL="0" marR="0" lvl="0" indent="0" algn="l" defTabSz="914400" rtl="0" eaLnBrk="1" fontAlgn="auto" latinLnBrk="0" hangingPunct="1">
              <a:lnSpc>
                <a:spcPct val="100000"/>
              </a:lnSpc>
              <a:spcBef>
                <a:spcPts val="0"/>
              </a:spcBef>
              <a:spcAft>
                <a:spcPts val="0"/>
              </a:spcAft>
              <a:buClr>
                <a:schemeClr val="tx1"/>
              </a:buClr>
              <a:buSzPct val="85000"/>
              <a:buFont typeface="Arial" panose="020B0604020202020204" pitchFamily="34" charset="0"/>
              <a:buNone/>
              <a:tabLst/>
              <a:defRPr/>
            </a:pPr>
            <a:endParaRPr lang="en-GB" dirty="0" smtClean="0">
              <a:latin typeface="Arial" pitchFamily="34" charset="0"/>
              <a:cs typeface="Arial" pitchFamily="34" charset="0"/>
            </a:endParaRPr>
          </a:p>
          <a:p>
            <a:pPr marL="0" indent="0">
              <a:buClr>
                <a:schemeClr val="tx1"/>
              </a:buClr>
              <a:buSzPct val="85000"/>
              <a:buFont typeface="Arial" panose="020B0604020202020204" pitchFamily="34" charset="0"/>
              <a:buNone/>
              <a:defRPr/>
            </a:pPr>
            <a:r>
              <a:rPr lang="en-GB" baseline="0" dirty="0" smtClean="0">
                <a:latin typeface="Arial" pitchFamily="34" charset="0"/>
                <a:cs typeface="Arial" pitchFamily="34" charset="0"/>
              </a:rPr>
              <a:t>			</a:t>
            </a:r>
            <a:endParaRPr lang="en-GB"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D13459AC-38F4-A644-8843-1BE46974C8FE}" type="slidenum">
              <a:rPr lang="en-US" smtClean="0"/>
              <a:t>6</a:t>
            </a:fld>
            <a:endParaRPr lang="en-US" dirty="0"/>
          </a:p>
        </p:txBody>
      </p:sp>
    </p:spTree>
    <p:extLst>
      <p:ext uri="{BB962C8B-B14F-4D97-AF65-F5344CB8AC3E}">
        <p14:creationId xmlns:p14="http://schemas.microsoft.com/office/powerpoint/2010/main" val="18595577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itchFamily="34" charset="0"/>
              <a:buChar char="•"/>
            </a:pPr>
            <a:r>
              <a:rPr lang="en-GB" altLang="en-US" dirty="0"/>
              <a:t>All employees are required to co-operate in the promotion of harmonious working relationships within the </a:t>
            </a:r>
            <a:r>
              <a:rPr lang="en-GB" altLang="en-US" dirty="0" smtClean="0"/>
              <a:t>workplace. </a:t>
            </a:r>
          </a:p>
          <a:p>
            <a:pPr marL="171450" indent="-171450">
              <a:buFont typeface="Arial" pitchFamily="34" charset="0"/>
              <a:buChar char="•"/>
            </a:pPr>
            <a:r>
              <a:rPr lang="en-GB" altLang="en-US" dirty="0" smtClean="0"/>
              <a:t>We </a:t>
            </a:r>
            <a:r>
              <a:rPr lang="en-GB" altLang="en-US" dirty="0"/>
              <a:t>all have a role and </a:t>
            </a:r>
            <a:r>
              <a:rPr lang="en-GB" altLang="en-US" dirty="0" smtClean="0"/>
              <a:t>responsibility </a:t>
            </a:r>
            <a:r>
              <a:rPr lang="en-GB" altLang="en-US" dirty="0"/>
              <a:t>to ensure that unacceptable behaviour on any of the grounds laid out in the policies will not be tolerated and all employees are treated with dignity and </a:t>
            </a:r>
            <a:r>
              <a:rPr lang="en-GB" altLang="en-US" dirty="0" smtClean="0"/>
              <a:t>respect.</a:t>
            </a:r>
          </a:p>
          <a:p>
            <a:pPr marL="171450" indent="-171450">
              <a:buFont typeface="Arial" pitchFamily="34" charset="0"/>
              <a:buChar char="•"/>
            </a:pPr>
            <a:r>
              <a:rPr lang="en-GB" altLang="en-US" dirty="0" smtClean="0"/>
              <a:t>All </a:t>
            </a:r>
            <a:r>
              <a:rPr lang="en-GB" altLang="en-US" dirty="0"/>
              <a:t>employees must comply with this policy and ensure that their behaviour does not cause offence to fellow workers or any person with whom they come into contact during the course of work.  </a:t>
            </a:r>
            <a:endParaRPr lang="en-GB" altLang="en-US" dirty="0" smtClean="0"/>
          </a:p>
          <a:p>
            <a:pPr marL="171450" indent="-171450">
              <a:buFont typeface="Arial" pitchFamily="34" charset="0"/>
              <a:buChar char="•"/>
            </a:pPr>
            <a:r>
              <a:rPr lang="en-GB" altLang="en-US" dirty="0" smtClean="0"/>
              <a:t>Employees </a:t>
            </a:r>
            <a:r>
              <a:rPr lang="en-GB" altLang="en-US" dirty="0"/>
              <a:t>should discourage bullying </a:t>
            </a:r>
            <a:r>
              <a:rPr lang="en-GB" altLang="en-US" dirty="0" smtClean="0"/>
              <a:t>and </a:t>
            </a:r>
            <a:r>
              <a:rPr lang="en-GB" altLang="en-US" dirty="0"/>
              <a:t>harassment by objecting to inappropriate behaviour. </a:t>
            </a:r>
            <a:endParaRPr lang="en-GB" altLang="en-US" dirty="0" smtClean="0"/>
          </a:p>
          <a:p>
            <a:pPr marL="171450" indent="-171450">
              <a:buFont typeface="Arial" pitchFamily="34" charset="0"/>
              <a:buChar char="•"/>
            </a:pPr>
            <a:r>
              <a:rPr lang="en-GB" altLang="en-US" dirty="0" smtClean="0"/>
              <a:t>Employees </a:t>
            </a:r>
            <a:r>
              <a:rPr lang="en-GB" altLang="en-US" dirty="0"/>
              <a:t>should inform a manager or supervisor if the are concerned or aware that a colleague is being bullied or </a:t>
            </a:r>
            <a:r>
              <a:rPr lang="en-GB" altLang="en-US" dirty="0" smtClean="0"/>
              <a:t>harassed.</a:t>
            </a:r>
            <a:r>
              <a:rPr lang="en-GB" altLang="en-US" baseline="0" dirty="0" smtClean="0"/>
              <a:t> </a:t>
            </a:r>
          </a:p>
          <a:p>
            <a:pPr marL="171450" indent="-171450">
              <a:buFont typeface="Arial" pitchFamily="34" charset="0"/>
              <a:buChar char="•"/>
            </a:pPr>
            <a:r>
              <a:rPr lang="en-GB" altLang="en-US" dirty="0" smtClean="0"/>
              <a:t>Each member of staff carries responsibility for</a:t>
            </a:r>
            <a:r>
              <a:rPr lang="en-GB" altLang="en-US" baseline="0" dirty="0" smtClean="0"/>
              <a:t> his or her own behaviour.</a:t>
            </a:r>
          </a:p>
          <a:p>
            <a:pPr marL="171450" indent="-171450">
              <a:buFont typeface="Arial" pitchFamily="34" charset="0"/>
              <a:buChar char="•"/>
            </a:pPr>
            <a:r>
              <a:rPr lang="en-GB" altLang="en-US" dirty="0" smtClean="0"/>
              <a:t>Employers </a:t>
            </a:r>
            <a:r>
              <a:rPr lang="en-GB" altLang="en-US" dirty="0"/>
              <a:t>have a duty to prevent harassment taking place.  </a:t>
            </a:r>
            <a:endParaRPr lang="en-GB" altLang="en-US" dirty="0" smtClean="0"/>
          </a:p>
          <a:p>
            <a:pPr marL="171450" indent="-171450">
              <a:buFont typeface="Arial" pitchFamily="34" charset="0"/>
              <a:buChar char="•"/>
            </a:pPr>
            <a:r>
              <a:rPr lang="en-GB" altLang="en-US" dirty="0" smtClean="0"/>
              <a:t>Managers/Principals </a:t>
            </a:r>
            <a:r>
              <a:rPr lang="en-GB" altLang="en-US" dirty="0"/>
              <a:t>have a responsibility to set the standards of acceptable behaviour expected of </a:t>
            </a:r>
            <a:r>
              <a:rPr lang="en-GB" altLang="en-US" dirty="0" smtClean="0"/>
              <a:t>staff.  </a:t>
            </a:r>
            <a:r>
              <a:rPr lang="en-GB" altLang="en-US" dirty="0"/>
              <a:t>This includes using their judgement to correct standards of conduct or behaviour which could be seen as harassment, and to remind staff of these standards.  </a:t>
            </a:r>
          </a:p>
          <a:p>
            <a:endParaRPr lang="en-GB" dirty="0"/>
          </a:p>
        </p:txBody>
      </p:sp>
      <p:sp>
        <p:nvSpPr>
          <p:cNvPr id="4" name="Slide Number Placeholder 3"/>
          <p:cNvSpPr>
            <a:spLocks noGrp="1"/>
          </p:cNvSpPr>
          <p:nvPr>
            <p:ph type="sldNum" sz="quarter" idx="10"/>
          </p:nvPr>
        </p:nvSpPr>
        <p:spPr/>
        <p:txBody>
          <a:bodyPr/>
          <a:lstStyle/>
          <a:p>
            <a:fld id="{D13459AC-38F4-A644-8843-1BE46974C8FE}" type="slidenum">
              <a:rPr lang="en-US" smtClean="0"/>
              <a:t>7</a:t>
            </a:fld>
            <a:endParaRPr lang="en-US" dirty="0"/>
          </a:p>
        </p:txBody>
      </p:sp>
    </p:spTree>
    <p:extLst>
      <p:ext uri="{BB962C8B-B14F-4D97-AF65-F5344CB8AC3E}">
        <p14:creationId xmlns:p14="http://schemas.microsoft.com/office/powerpoint/2010/main" val="20947410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GB" altLang="en-US" dirty="0" smtClean="0"/>
              <a:t>In the context of dignity at work</a:t>
            </a:r>
            <a:r>
              <a:rPr lang="en-GB" altLang="en-US" baseline="0" dirty="0" smtClean="0"/>
              <a:t> and c</a:t>
            </a:r>
            <a:r>
              <a:rPr lang="en-GB" altLang="en-US" dirty="0" smtClean="0"/>
              <a:t>ombating</a:t>
            </a:r>
            <a:r>
              <a:rPr lang="en-GB" altLang="en-US" baseline="0" dirty="0" smtClean="0"/>
              <a:t> bullying and harassment, unacceptable behaviour includes;</a:t>
            </a:r>
          </a:p>
          <a:p>
            <a:pPr marL="0" indent="0">
              <a:buFontTx/>
              <a:buNone/>
            </a:pPr>
            <a:endParaRPr lang="en-GB" altLang="en-US" baseline="0" dirty="0" smtClean="0"/>
          </a:p>
          <a:p>
            <a:pPr marL="171450" indent="-171450">
              <a:buFontTx/>
              <a:buChar char="•"/>
            </a:pPr>
            <a:r>
              <a:rPr lang="en-GB" altLang="en-US" b="1" dirty="0" smtClean="0"/>
              <a:t>Bullying</a:t>
            </a:r>
            <a:r>
              <a:rPr lang="en-GB" altLang="en-US" dirty="0" smtClean="0"/>
              <a:t> which can be indirect</a:t>
            </a:r>
            <a:r>
              <a:rPr lang="en-GB" altLang="en-US" baseline="0" dirty="0" smtClean="0"/>
              <a:t> or </a:t>
            </a:r>
            <a:r>
              <a:rPr lang="en-GB" altLang="en-US" dirty="0" smtClean="0"/>
              <a:t>direct (indirect could be </a:t>
            </a:r>
            <a:r>
              <a:rPr lang="en-GB" sz="1200" b="0" i="0" kern="1200" dirty="0" smtClean="0">
                <a:solidFill>
                  <a:schemeClr val="tx1"/>
                </a:solidFill>
                <a:effectLst/>
                <a:latin typeface="+mn-lt"/>
                <a:ea typeface="+mn-ea"/>
                <a:cs typeface="+mn-cs"/>
              </a:rPr>
              <a:t>when one person, or group of people, undermines or tries to ruin a reputation by spreading rumours and gossiping behind someone’s back).  </a:t>
            </a:r>
            <a:endParaRPr lang="en-GB" altLang="en-US" dirty="0" smtClean="0"/>
          </a:p>
          <a:p>
            <a:pPr marL="171450" indent="-171450">
              <a:buFontTx/>
              <a:buChar char="•"/>
            </a:pPr>
            <a:endParaRPr lang="en-GB" altLang="en-US" dirty="0" smtClean="0"/>
          </a:p>
          <a:p>
            <a:pPr marL="171450" indent="-171450">
              <a:buFontTx/>
              <a:buChar char="•"/>
            </a:pPr>
            <a:r>
              <a:rPr lang="en-GB" altLang="en-US" b="1" dirty="0" smtClean="0"/>
              <a:t>Harassment or Discrimination</a:t>
            </a:r>
            <a:r>
              <a:rPr lang="en-GB" altLang="en-US" b="1" baseline="0" dirty="0" smtClean="0"/>
              <a:t> </a:t>
            </a:r>
            <a:r>
              <a:rPr lang="en-GB" altLang="en-US" baseline="0" dirty="0" smtClean="0"/>
              <a:t>on the grounds of gender, disability status, religion, race, sexual orientation, age.</a:t>
            </a:r>
            <a:endParaRPr lang="en-GB" altLang="en-US" dirty="0" smtClean="0"/>
          </a:p>
          <a:p>
            <a:pPr marL="171450" indent="-171450">
              <a:buFontTx/>
              <a:buChar char="•"/>
            </a:pPr>
            <a:endParaRPr lang="en-GB" altLang="en-US" dirty="0" smtClean="0"/>
          </a:p>
          <a:p>
            <a:pPr marL="171450" indent="-171450">
              <a:buFontTx/>
              <a:buChar char="•"/>
            </a:pPr>
            <a:r>
              <a:rPr lang="en-GB" altLang="en-US" b="1" dirty="0" smtClean="0"/>
              <a:t>Victimisation</a:t>
            </a:r>
            <a:r>
              <a:rPr lang="en-GB" altLang="en-US" dirty="0" smtClean="0"/>
              <a:t> which</a:t>
            </a:r>
            <a:r>
              <a:rPr lang="en-GB" altLang="en-US" baseline="0" dirty="0" smtClean="0"/>
              <a:t> </a:t>
            </a:r>
            <a:r>
              <a:rPr lang="en-GB" altLang="en-US" dirty="0" smtClean="0"/>
              <a:t>occurs when a person asserts their rights under equality</a:t>
            </a:r>
            <a:r>
              <a:rPr lang="en-GB" altLang="en-US" baseline="0" dirty="0" smtClean="0"/>
              <a:t> legislation e.g. making a complaint, </a:t>
            </a:r>
            <a:r>
              <a:rPr lang="en-GB" altLang="en-US" dirty="0" smtClean="0"/>
              <a:t>assisting a person making the complaint</a:t>
            </a:r>
            <a:r>
              <a:rPr lang="en-GB" altLang="en-US" baseline="0" dirty="0" smtClean="0"/>
              <a:t> in good faith </a:t>
            </a:r>
            <a:r>
              <a:rPr lang="en-GB" altLang="en-US" dirty="0" smtClean="0"/>
              <a:t>is treated less favourably as a consequence of doing so.  Therefore</a:t>
            </a:r>
            <a:r>
              <a:rPr lang="en-GB" altLang="en-US" baseline="0" dirty="0" smtClean="0"/>
              <a:t> a person who makes a complaint or has assisted an individual in pursuing a claim, or has acted as a witness in any investigation relating to bullying and harassment should be protected from acts of victimisation or retaliation. </a:t>
            </a:r>
          </a:p>
        </p:txBody>
      </p:sp>
      <p:sp>
        <p:nvSpPr>
          <p:cNvPr id="4" name="Slide Number Placeholder 3"/>
          <p:cNvSpPr>
            <a:spLocks noGrp="1"/>
          </p:cNvSpPr>
          <p:nvPr>
            <p:ph type="sldNum" sz="quarter" idx="10"/>
          </p:nvPr>
        </p:nvSpPr>
        <p:spPr/>
        <p:txBody>
          <a:bodyPr/>
          <a:lstStyle/>
          <a:p>
            <a:fld id="{D13459AC-38F4-A644-8843-1BE46974C8FE}" type="slidenum">
              <a:rPr lang="en-US" smtClean="0"/>
              <a:t>8</a:t>
            </a:fld>
            <a:endParaRPr lang="en-US" dirty="0"/>
          </a:p>
        </p:txBody>
      </p:sp>
    </p:spTree>
    <p:extLst>
      <p:ext uri="{BB962C8B-B14F-4D97-AF65-F5344CB8AC3E}">
        <p14:creationId xmlns:p14="http://schemas.microsoft.com/office/powerpoint/2010/main" val="37812457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79768" y="4777194"/>
            <a:ext cx="5438140" cy="4475412"/>
          </a:xfrm>
        </p:spPr>
        <p:txBody>
          <a:bodyPr/>
          <a:lstStyle/>
          <a:p>
            <a:endParaRPr lang="en-GB" baseline="0" dirty="0" smtClean="0">
              <a:solidFill>
                <a:schemeClr val="tx1"/>
              </a:solidFill>
            </a:endParaRPr>
          </a:p>
        </p:txBody>
      </p:sp>
      <p:sp>
        <p:nvSpPr>
          <p:cNvPr id="4" name="Slide Number Placeholder 3"/>
          <p:cNvSpPr>
            <a:spLocks noGrp="1"/>
          </p:cNvSpPr>
          <p:nvPr>
            <p:ph type="sldNum" sz="quarter" idx="10"/>
          </p:nvPr>
        </p:nvSpPr>
        <p:spPr/>
        <p:txBody>
          <a:bodyPr/>
          <a:lstStyle/>
          <a:p>
            <a:fld id="{D13459AC-38F4-A644-8843-1BE46974C8FE}" type="slidenum">
              <a:rPr lang="en-US" smtClean="0"/>
              <a:t>9</a:t>
            </a:fld>
            <a:endParaRPr lang="en-US" dirty="0"/>
          </a:p>
        </p:txBody>
      </p:sp>
    </p:spTree>
    <p:extLst>
      <p:ext uri="{BB962C8B-B14F-4D97-AF65-F5344CB8AC3E}">
        <p14:creationId xmlns:p14="http://schemas.microsoft.com/office/powerpoint/2010/main" val="17432415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gn="just">
              <a:buFont typeface="Arial" panose="020B0604020202020204" pitchFamily="34" charset="0"/>
              <a:buChar char="•"/>
            </a:pPr>
            <a:r>
              <a:rPr lang="en-US" altLang="en-US" sz="1200" b="1" dirty="0" smtClean="0">
                <a:solidFill>
                  <a:schemeClr val="tx1"/>
                </a:solidFill>
                <a:latin typeface="Arial" pitchFamily="34" charset="0"/>
                <a:cs typeface="Arial" pitchFamily="34" charset="0"/>
              </a:rPr>
              <a:t>Sex Discrimination </a:t>
            </a:r>
            <a:r>
              <a:rPr lang="en-US" altLang="en-US" sz="1200" dirty="0" smtClean="0">
                <a:solidFill>
                  <a:schemeClr val="tx1"/>
                </a:solidFill>
                <a:latin typeface="Arial" pitchFamily="34" charset="0"/>
                <a:cs typeface="Arial" pitchFamily="34" charset="0"/>
              </a:rPr>
              <a:t>– harassment</a:t>
            </a:r>
            <a:r>
              <a:rPr lang="en-US" altLang="en-US" sz="1200" baseline="0" dirty="0" smtClean="0">
                <a:solidFill>
                  <a:schemeClr val="tx1"/>
                </a:solidFill>
                <a:latin typeface="Arial" pitchFamily="34" charset="0"/>
                <a:cs typeface="Arial" pitchFamily="34" charset="0"/>
              </a:rPr>
              <a:t> on the grounds of sex.  Discrimination against women on the grounds that they are or were pregnant during a protected period </a:t>
            </a:r>
            <a:r>
              <a:rPr lang="en-US" altLang="en-US" sz="1200" baseline="0" dirty="0" err="1" smtClean="0">
                <a:solidFill>
                  <a:schemeClr val="tx1"/>
                </a:solidFill>
                <a:latin typeface="Arial" pitchFamily="34" charset="0"/>
                <a:cs typeface="Arial" pitchFamily="34" charset="0"/>
              </a:rPr>
              <a:t>ie</a:t>
            </a:r>
            <a:r>
              <a:rPr lang="en-US" altLang="en-US" sz="1200" baseline="0" dirty="0" smtClean="0">
                <a:solidFill>
                  <a:schemeClr val="tx1"/>
                </a:solidFill>
                <a:latin typeface="Arial" pitchFamily="34" charset="0"/>
                <a:cs typeface="Arial" pitchFamily="34" charset="0"/>
              </a:rPr>
              <a:t> (when a women becomes pregnant and continues to the end of statutory maternity leave). </a:t>
            </a:r>
            <a:endParaRPr lang="en-US" altLang="en-US" sz="1200" dirty="0" smtClean="0">
              <a:solidFill>
                <a:schemeClr val="tx1"/>
              </a:solidFill>
              <a:latin typeface="Arial" pitchFamily="34" charset="0"/>
              <a:cs typeface="Arial" pitchFamily="34" charset="0"/>
            </a:endParaRP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en-US" sz="1200" b="1" dirty="0" smtClean="0">
                <a:solidFill>
                  <a:schemeClr val="tx1"/>
                </a:solidFill>
                <a:latin typeface="Arial" pitchFamily="34" charset="0"/>
                <a:cs typeface="Arial" pitchFamily="34" charset="0"/>
              </a:rPr>
              <a:t>Fair Employment  </a:t>
            </a:r>
            <a:r>
              <a:rPr lang="en-US" altLang="en-US" sz="1200" dirty="0" smtClean="0">
                <a:solidFill>
                  <a:schemeClr val="tx1"/>
                </a:solidFill>
                <a:latin typeface="Arial" pitchFamily="34" charset="0"/>
                <a:cs typeface="Arial" pitchFamily="34" charset="0"/>
              </a:rPr>
              <a:t>- </a:t>
            </a:r>
            <a:r>
              <a:rPr lang="en-US" altLang="en-US" sz="1200" baseline="0" dirty="0" smtClean="0">
                <a:solidFill>
                  <a:schemeClr val="tx1"/>
                </a:solidFill>
                <a:latin typeface="Arial" pitchFamily="34" charset="0"/>
                <a:cs typeface="Arial" pitchFamily="34" charset="0"/>
              </a:rPr>
              <a:t>harassment on the grounds of r</a:t>
            </a:r>
            <a:r>
              <a:rPr lang="en-US" altLang="en-US" sz="1200" dirty="0" smtClean="0">
                <a:solidFill>
                  <a:schemeClr val="tx1"/>
                </a:solidFill>
                <a:latin typeface="Arial" pitchFamily="34" charset="0"/>
                <a:cs typeface="Arial" pitchFamily="34" charset="0"/>
              </a:rPr>
              <a:t>eligious belief and political opinion.</a:t>
            </a:r>
            <a:r>
              <a:rPr lang="en-US" altLang="en-US" sz="1200" baseline="0" dirty="0" smtClean="0">
                <a:solidFill>
                  <a:schemeClr val="tx1"/>
                </a:solidFill>
                <a:latin typeface="Arial" pitchFamily="34" charset="0"/>
                <a:cs typeface="Arial" pitchFamily="34" charset="0"/>
              </a:rPr>
              <a:t>  It also refers to the</a:t>
            </a:r>
            <a:r>
              <a:rPr lang="en-US" altLang="en-US" sz="1200" dirty="0" smtClean="0">
                <a:solidFill>
                  <a:schemeClr val="tx1"/>
                </a:solidFill>
                <a:latin typeface="Arial" pitchFamily="34" charset="0"/>
                <a:cs typeface="Arial" pitchFamily="34" charset="0"/>
              </a:rPr>
              <a:t> perception of  perceived religious</a:t>
            </a:r>
            <a:r>
              <a:rPr lang="en-US" altLang="en-US" sz="1200" baseline="0" dirty="0" smtClean="0">
                <a:solidFill>
                  <a:schemeClr val="tx1"/>
                </a:solidFill>
                <a:latin typeface="Arial" pitchFamily="34" charset="0"/>
                <a:cs typeface="Arial" pitchFamily="34" charset="0"/>
              </a:rPr>
              <a:t> belief (correctly or incorrectly because you believe a person to be of a particular religious belief).</a:t>
            </a:r>
            <a:endParaRPr lang="en-US" altLang="en-US" sz="1200" dirty="0" smtClean="0">
              <a:solidFill>
                <a:schemeClr val="tx1"/>
              </a:solidFill>
              <a:latin typeface="Arial" pitchFamily="34" charset="0"/>
              <a:cs typeface="Arial" pitchFamily="34" charset="0"/>
            </a:endParaRP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en-US" sz="1200" b="1" dirty="0" smtClean="0">
                <a:solidFill>
                  <a:schemeClr val="tx1"/>
                </a:solidFill>
                <a:latin typeface="Arial" pitchFamily="34" charset="0"/>
                <a:cs typeface="Arial" pitchFamily="34" charset="0"/>
              </a:rPr>
              <a:t>Employment Equality (Age) </a:t>
            </a:r>
            <a:r>
              <a:rPr lang="en-US" altLang="en-US" sz="1200" dirty="0" smtClean="0">
                <a:solidFill>
                  <a:schemeClr val="tx1"/>
                </a:solidFill>
                <a:latin typeface="Arial" pitchFamily="34" charset="0"/>
                <a:cs typeface="Arial" pitchFamily="34" charset="0"/>
              </a:rPr>
              <a:t>- </a:t>
            </a:r>
            <a:r>
              <a:rPr lang="en-US" altLang="en-US" sz="1200" baseline="0" dirty="0" smtClean="0">
                <a:solidFill>
                  <a:schemeClr val="tx1"/>
                </a:solidFill>
                <a:latin typeface="Arial" pitchFamily="34" charset="0"/>
                <a:cs typeface="Arial" pitchFamily="34" charset="0"/>
              </a:rPr>
              <a:t>harassment on the grounds of age, including perceived age. </a:t>
            </a:r>
            <a:endParaRPr lang="en-US" altLang="en-US" sz="1200" dirty="0" smtClean="0">
              <a:solidFill>
                <a:schemeClr val="tx1"/>
              </a:solidFill>
              <a:latin typeface="Arial" pitchFamily="34" charset="0"/>
              <a:cs typeface="Arial" pitchFamily="34" charset="0"/>
            </a:endParaRPr>
          </a:p>
          <a:p>
            <a:pPr marL="171450" indent="-171450" algn="just">
              <a:buFont typeface="Arial" panose="020B0604020202020204" pitchFamily="34" charset="0"/>
              <a:buChar char="•"/>
            </a:pPr>
            <a:r>
              <a:rPr lang="en-US" altLang="en-US" sz="1200" b="1" dirty="0" smtClean="0">
                <a:solidFill>
                  <a:schemeClr val="tx1"/>
                </a:solidFill>
                <a:latin typeface="Arial" pitchFamily="34" charset="0"/>
                <a:cs typeface="Arial" pitchFamily="34" charset="0"/>
              </a:rPr>
              <a:t>Disability Discrimination Act 1995 </a:t>
            </a:r>
            <a:r>
              <a:rPr lang="en-US" altLang="en-US" sz="1200" dirty="0" smtClean="0">
                <a:solidFill>
                  <a:schemeClr val="tx1"/>
                </a:solidFill>
                <a:latin typeface="Arial" pitchFamily="34" charset="0"/>
                <a:cs typeface="Arial" pitchFamily="34" charset="0"/>
              </a:rPr>
              <a:t>– harassment which relates to the person’s disability.  Discrimination on the basis of disability,</a:t>
            </a:r>
            <a:r>
              <a:rPr lang="en-US" altLang="en-US" sz="1200" baseline="0" dirty="0" smtClean="0">
                <a:solidFill>
                  <a:schemeClr val="tx1"/>
                </a:solidFill>
                <a:latin typeface="Arial" pitchFamily="34" charset="0"/>
                <a:cs typeface="Arial" pitchFamily="34" charset="0"/>
              </a:rPr>
              <a:t> either direct discrimination, failure to comply with duty to make reasonable adjustments, disability related discrimination or victimisation.  A disability is defined as a “physical or mental impairment, which has a substantial and long term adverse effect on a person’s ability to carry out normal day to day activities”.  Disabilities can also be invisible e.g. </a:t>
            </a:r>
            <a:r>
              <a:rPr lang="en-US" altLang="en-US" sz="1200" dirty="0" smtClean="0">
                <a:solidFill>
                  <a:schemeClr val="tx1"/>
                </a:solidFill>
                <a:latin typeface="Arial" pitchFamily="34" charset="0"/>
                <a:cs typeface="Arial" pitchFamily="34" charset="0"/>
              </a:rPr>
              <a:t>mental health/autism and therefore it can be difficult to visibly see a disability. </a:t>
            </a:r>
          </a:p>
          <a:p>
            <a:pPr marL="171450" indent="-171450" algn="just">
              <a:buFont typeface="Arial" panose="020B0604020202020204" pitchFamily="34" charset="0"/>
              <a:buChar char="•"/>
            </a:pPr>
            <a:r>
              <a:rPr lang="en-US" altLang="en-US" sz="1200" b="1" dirty="0" smtClean="0">
                <a:solidFill>
                  <a:schemeClr val="tx1"/>
                </a:solidFill>
                <a:latin typeface="Arial" pitchFamily="34" charset="0"/>
                <a:cs typeface="Arial" pitchFamily="34" charset="0"/>
              </a:rPr>
              <a:t>Employment</a:t>
            </a:r>
            <a:r>
              <a:rPr lang="en-US" altLang="en-US" sz="1200" b="1" baseline="0" dirty="0" smtClean="0">
                <a:solidFill>
                  <a:schemeClr val="tx1"/>
                </a:solidFill>
                <a:latin typeface="Arial" pitchFamily="34" charset="0"/>
                <a:cs typeface="Arial" pitchFamily="34" charset="0"/>
              </a:rPr>
              <a:t> Equality (Sexual Orientation) </a:t>
            </a:r>
            <a:r>
              <a:rPr lang="en-US" altLang="en-US" sz="1200" baseline="0" dirty="0" smtClean="0">
                <a:solidFill>
                  <a:schemeClr val="tx1"/>
                </a:solidFill>
                <a:latin typeface="Arial" pitchFamily="34" charset="0"/>
                <a:cs typeface="Arial" pitchFamily="34" charset="0"/>
              </a:rPr>
              <a:t>– harassment on the grounds of sexual orientation.  Discrimination towards people of the same sex, or people of the opposite sex, , or people of the same or opposite sex e.g. gay, lesbian, bisexual and straight.  It also covers perceived sexual orientation because a person believes (correctly or incorrectly) that a person is gay, lesbian, etc.</a:t>
            </a:r>
            <a:endParaRPr lang="en-US" altLang="en-US" sz="1200" dirty="0" smtClean="0">
              <a:solidFill>
                <a:schemeClr val="tx1"/>
              </a:solidFill>
              <a:latin typeface="Arial" pitchFamily="34" charset="0"/>
              <a:cs typeface="Arial" pitchFamily="34" charset="0"/>
            </a:endParaRPr>
          </a:p>
          <a:p>
            <a:pPr marL="171450" indent="-171450" algn="just">
              <a:buFont typeface="Arial" panose="020B0604020202020204" pitchFamily="34" charset="0"/>
              <a:buChar char="•"/>
            </a:pPr>
            <a:r>
              <a:rPr lang="en-US" altLang="en-US" sz="1200" b="1" dirty="0" smtClean="0">
                <a:solidFill>
                  <a:schemeClr val="tx1"/>
                </a:solidFill>
                <a:latin typeface="Arial" pitchFamily="34" charset="0"/>
                <a:cs typeface="Arial" pitchFamily="34" charset="0"/>
              </a:rPr>
              <a:t>Race Relations</a:t>
            </a:r>
            <a:r>
              <a:rPr lang="en-US" altLang="en-US" sz="1200" b="1" baseline="0" dirty="0" smtClean="0">
                <a:solidFill>
                  <a:schemeClr val="tx1"/>
                </a:solidFill>
                <a:latin typeface="Arial" pitchFamily="34" charset="0"/>
                <a:cs typeface="Arial" pitchFamily="34" charset="0"/>
              </a:rPr>
              <a:t> </a:t>
            </a:r>
            <a:r>
              <a:rPr lang="en-US" altLang="en-US" sz="1200" baseline="0" dirty="0" smtClean="0">
                <a:solidFill>
                  <a:schemeClr val="tx1"/>
                </a:solidFill>
                <a:latin typeface="Arial" pitchFamily="34" charset="0"/>
                <a:cs typeface="Arial" pitchFamily="34" charset="0"/>
              </a:rPr>
              <a:t>- harassment on the grounds of race, </a:t>
            </a:r>
            <a:r>
              <a:rPr lang="en-US" altLang="en-US" sz="1200" dirty="0" smtClean="0">
                <a:solidFill>
                  <a:schemeClr val="tx1"/>
                </a:solidFill>
                <a:latin typeface="Arial" pitchFamily="34" charset="0"/>
                <a:cs typeface="Arial" pitchFamily="34" charset="0"/>
              </a:rPr>
              <a:t>ethnicity or national origins.  The legislation also covers Irish Travellers.</a:t>
            </a:r>
          </a:p>
          <a:p>
            <a:endParaRPr lang="en-GB" dirty="0">
              <a:solidFill>
                <a:schemeClr val="tx1"/>
              </a:solidFill>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D13459AC-38F4-A644-8843-1BE46974C8FE}" type="slidenum">
              <a:rPr lang="en-US" smtClean="0"/>
              <a:t>10</a:t>
            </a:fld>
            <a:endParaRPr lang="en-US" dirty="0"/>
          </a:p>
        </p:txBody>
      </p:sp>
    </p:spTree>
    <p:extLst>
      <p:ext uri="{BB962C8B-B14F-4D97-AF65-F5344CB8AC3E}">
        <p14:creationId xmlns:p14="http://schemas.microsoft.com/office/powerpoint/2010/main" val="42113497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79768" y="4777194"/>
            <a:ext cx="5438140" cy="4475412"/>
          </a:xfrm>
        </p:spPr>
        <p:txBody>
          <a:bodyPr/>
          <a:lstStyle/>
          <a:p>
            <a:pPr marL="171450" indent="-171450">
              <a:buFont typeface="Arial" panose="020B0604020202020204" pitchFamily="34" charset="0"/>
              <a:buChar char="•"/>
              <a:defRPr/>
            </a:pPr>
            <a:r>
              <a:rPr lang="en-GB" dirty="0" smtClean="0">
                <a:latin typeface="Arial" pitchFamily="34" charset="0"/>
                <a:cs typeface="Arial" pitchFamily="34" charset="0"/>
              </a:rPr>
              <a:t>Consider the impact on the recipient rather than the intention of the alleged harasser.</a:t>
            </a:r>
          </a:p>
          <a:p>
            <a:pPr marL="0" indent="0">
              <a:buFont typeface="Arial" panose="020B0604020202020204" pitchFamily="34" charset="0"/>
              <a:buNone/>
              <a:defRPr/>
            </a:pPr>
            <a:endParaRPr lang="en-GB" dirty="0" smtClean="0">
              <a:latin typeface="Arial" pitchFamily="34" charset="0"/>
              <a:cs typeface="Arial" pitchFamily="34" charset="0"/>
            </a:endParaRPr>
          </a:p>
          <a:p>
            <a:pPr marL="171450" indent="-171450">
              <a:buFont typeface="Arial" panose="020B0604020202020204" pitchFamily="34" charset="0"/>
              <a:buChar char="•"/>
              <a:defRPr/>
            </a:pPr>
            <a:r>
              <a:rPr lang="en-GB" sz="1200" b="0" i="0" kern="1200" dirty="0" smtClean="0">
                <a:solidFill>
                  <a:schemeClr val="tx1"/>
                </a:solidFill>
                <a:effectLst/>
                <a:latin typeface="Arial" pitchFamily="34" charset="0"/>
                <a:ea typeface="+mn-ea"/>
                <a:cs typeface="Arial" pitchFamily="34" charset="0"/>
              </a:rPr>
              <a:t>Harassment may be against one or more people and may involve single or repeated incidents across a wide spectrum of behaviour, ranging from extreme forms of intimidation, such as physical violence, to more subtle forms such as ignoring someone. It can occur without witnesses, and take place in face-to-face interactions, as well as online. Examples include:</a:t>
            </a:r>
          </a:p>
          <a:p>
            <a:pPr marL="171450" indent="-171450">
              <a:buFont typeface="Arial" panose="020B0604020202020204" pitchFamily="34" charset="0"/>
              <a:buChar char="•"/>
              <a:defRPr/>
            </a:pPr>
            <a:endParaRPr lang="en-GB" baseline="0" dirty="0" smtClean="0">
              <a:solidFill>
                <a:schemeClr val="tx1"/>
              </a:solidFill>
              <a:latin typeface="Arial" pitchFamily="34" charset="0"/>
              <a:cs typeface="Arial" pitchFamily="34" charset="0"/>
            </a:endParaRPr>
          </a:p>
          <a:p>
            <a:pPr marL="628650" lvl="1" indent="-171450">
              <a:buFont typeface="Arial" pitchFamily="34" charset="0"/>
              <a:buChar char="•"/>
            </a:pPr>
            <a:r>
              <a:rPr lang="en-GB" altLang="en-US" sz="1200" dirty="0" smtClean="0">
                <a:latin typeface="Arial" panose="020B0604020202020204" pitchFamily="34" charset="0"/>
                <a:cs typeface="Arial" panose="020B0604020202020204" pitchFamily="34" charset="0"/>
              </a:rPr>
              <a:t>Aggressive or abusive behaviour such as shouting or personal insults</a:t>
            </a:r>
          </a:p>
          <a:p>
            <a:pPr marL="628650" lvl="1" indent="-171450">
              <a:buFont typeface="Arial" pitchFamily="34" charset="0"/>
              <a:buChar char="•"/>
            </a:pPr>
            <a:r>
              <a:rPr lang="en-GB" altLang="en-US" sz="1200" dirty="0" smtClean="0">
                <a:latin typeface="Arial" panose="020B0604020202020204" pitchFamily="34" charset="0"/>
                <a:cs typeface="Arial" panose="020B0604020202020204" pitchFamily="34" charset="0"/>
              </a:rPr>
              <a:t>Spreading malicious rumours or gossip, or insulting someone</a:t>
            </a:r>
          </a:p>
          <a:p>
            <a:pPr marL="628650" lvl="1" indent="-171450">
              <a:buFont typeface="Arial" pitchFamily="34" charset="0"/>
              <a:buChar char="•"/>
            </a:pPr>
            <a:r>
              <a:rPr lang="en-GB" altLang="en-US" sz="1200" dirty="0" smtClean="0">
                <a:latin typeface="Arial" panose="020B0604020202020204" pitchFamily="34" charset="0"/>
                <a:cs typeface="Arial" panose="020B0604020202020204" pitchFamily="34" charset="0"/>
              </a:rPr>
              <a:t>Unwanted physical contact</a:t>
            </a:r>
          </a:p>
          <a:p>
            <a:pPr marL="628650" lvl="1" indent="-171450">
              <a:buFont typeface="Arial" pitchFamily="34" charset="0"/>
              <a:buChar char="•"/>
            </a:pPr>
            <a:r>
              <a:rPr lang="en-GB" altLang="en-US" sz="1200" dirty="0" smtClean="0">
                <a:latin typeface="Arial" panose="020B0604020202020204" pitchFamily="34" charset="0"/>
                <a:cs typeface="Arial" panose="020B0604020202020204" pitchFamily="34" charset="0"/>
              </a:rPr>
              <a:t>Publishing, circulating or displaying pornographic, racist, sexually suggestive or otherwise offensive material/pictures</a:t>
            </a:r>
          </a:p>
          <a:p>
            <a:pPr marL="628650" lvl="1" indent="-171450">
              <a:buFont typeface="Arial" pitchFamily="34" charset="0"/>
              <a:buChar char="•"/>
            </a:pPr>
            <a:r>
              <a:rPr lang="en-GB" altLang="en-US" sz="1200" dirty="0" smtClean="0">
                <a:latin typeface="Arial" panose="020B0604020202020204" pitchFamily="34" charset="0"/>
                <a:cs typeface="Arial" panose="020B0604020202020204" pitchFamily="34" charset="0"/>
              </a:rPr>
              <a:t>Sending someone</a:t>
            </a:r>
            <a:r>
              <a:rPr lang="en-GB" altLang="en-US" sz="1200" baseline="0" dirty="0" smtClean="0">
                <a:latin typeface="Arial" panose="020B0604020202020204" pitchFamily="34" charset="0"/>
                <a:cs typeface="Arial" panose="020B0604020202020204" pitchFamily="34" charset="0"/>
              </a:rPr>
              <a:t> to Coventry</a:t>
            </a:r>
          </a:p>
          <a:p>
            <a:pPr marL="628650" lvl="1" indent="-171450">
              <a:buFont typeface="Arial" pitchFamily="34" charset="0"/>
              <a:buChar char="•"/>
            </a:pPr>
            <a:r>
              <a:rPr lang="en-GB" altLang="en-US" sz="1200" baseline="0" dirty="0" smtClean="0">
                <a:latin typeface="Arial" panose="020B0604020202020204" pitchFamily="34" charset="0"/>
                <a:cs typeface="Arial" panose="020B0604020202020204" pitchFamily="34" charset="0"/>
              </a:rPr>
              <a:t>Questioning ability due to age</a:t>
            </a:r>
          </a:p>
          <a:p>
            <a:pPr marL="628650" lvl="1" indent="-171450">
              <a:buFont typeface="Arial" pitchFamily="34" charset="0"/>
              <a:buChar char="•"/>
            </a:pPr>
            <a:r>
              <a:rPr lang="en-GB" altLang="en-US" sz="1200" baseline="0" dirty="0" smtClean="0">
                <a:latin typeface="Arial" panose="020B0604020202020204" pitchFamily="34" charset="0"/>
                <a:cs typeface="Arial" panose="020B0604020202020204" pitchFamily="34" charset="0"/>
              </a:rPr>
              <a:t>Making assumptions about someone’s ability purely on their disability or perception about their disability</a:t>
            </a:r>
          </a:p>
          <a:p>
            <a:pPr marL="628650" lvl="1" indent="-171450">
              <a:buFont typeface="Arial" pitchFamily="34" charset="0"/>
              <a:buChar char="•"/>
            </a:pPr>
            <a:r>
              <a:rPr lang="en-GB" altLang="en-US" sz="1200" baseline="0" dirty="0" smtClean="0">
                <a:latin typeface="Arial" panose="020B0604020202020204" pitchFamily="34" charset="0"/>
                <a:cs typeface="Arial" panose="020B0604020202020204" pitchFamily="34" charset="0"/>
              </a:rPr>
              <a:t>Refusing to treat a person as their new gender once the reassignment process is complete</a:t>
            </a:r>
          </a:p>
          <a:p>
            <a:pPr marL="171450" indent="-171450">
              <a:buFont typeface="Arial" pitchFamily="34" charset="0"/>
              <a:buChar char="•"/>
            </a:pPr>
            <a:endParaRPr lang="en-GB" altLang="en-US" sz="1200" dirty="0" smtClean="0">
              <a:latin typeface="Arial" panose="020B0604020202020204" pitchFamily="34" charset="0"/>
              <a:cs typeface="Arial" panose="020B0604020202020204" pitchFamily="34" charset="0"/>
            </a:endParaRPr>
          </a:p>
          <a:p>
            <a:pPr marL="171450" indent="-171450">
              <a:buFont typeface="Arial" pitchFamily="34" charset="0"/>
              <a:buChar char="•"/>
            </a:pPr>
            <a:endParaRPr lang="en-US" altLang="en-US" baseline="0" dirty="0" smtClean="0">
              <a:latin typeface="Arial" pitchFamily="34" charset="0"/>
              <a:cs typeface="Arial" pitchFamily="34" charset="0"/>
            </a:endParaRPr>
          </a:p>
          <a:p>
            <a:endParaRPr lang="en-GB" baseline="0" dirty="0" smtClean="0">
              <a:solidFill>
                <a:schemeClr val="tx1"/>
              </a:solidFill>
              <a:latin typeface="Arial" pitchFamily="34" charset="0"/>
              <a:cs typeface="Arial" pitchFamily="34" charset="0"/>
            </a:endParaRPr>
          </a:p>
          <a:p>
            <a:endParaRPr lang="en-GB" baseline="0" dirty="0" smtClean="0">
              <a:solidFill>
                <a:schemeClr val="tx1"/>
              </a:solidFill>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D13459AC-38F4-A644-8843-1BE46974C8FE}" type="slidenum">
              <a:rPr lang="en-US" smtClean="0"/>
              <a:t>11</a:t>
            </a:fld>
            <a:endParaRPr lang="en-US" dirty="0"/>
          </a:p>
        </p:txBody>
      </p:sp>
    </p:spTree>
    <p:extLst>
      <p:ext uri="{BB962C8B-B14F-4D97-AF65-F5344CB8AC3E}">
        <p14:creationId xmlns:p14="http://schemas.microsoft.com/office/powerpoint/2010/main" val="17432415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spcBef>
                <a:spcPct val="0"/>
              </a:spcBef>
              <a:buFont typeface="Arial" pitchFamily="34" charset="0"/>
              <a:buChar char="•"/>
            </a:pPr>
            <a:r>
              <a:rPr lang="en-GB" sz="1200" b="0" i="0" kern="1200" dirty="0" smtClean="0">
                <a:solidFill>
                  <a:schemeClr val="tx1"/>
                </a:solidFill>
                <a:effectLst/>
                <a:latin typeface="Arial" pitchFamily="34" charset="0"/>
                <a:ea typeface="+mn-ea"/>
                <a:cs typeface="Arial" pitchFamily="34" charset="0"/>
              </a:rPr>
              <a:t>Bullying may be against one or more people and may involve single or repeated incidents across a wide spectrum of behaviour, ranging from extreme forms of intimidation, such as physical violence, to more subtle forms such as ignoring someone. It can occur without witnesses, and take place in face-to-face interactions, as well as online. Examples include:</a:t>
            </a:r>
            <a:r>
              <a:rPr lang="en-GB" altLang="en-US" b="0" dirty="0" smtClean="0">
                <a:latin typeface="Arial" panose="020B0604020202020204" pitchFamily="34" charset="0"/>
                <a:cs typeface="Arial" panose="020B0604020202020204" pitchFamily="34" charset="0"/>
              </a:rPr>
              <a:t> </a:t>
            </a:r>
          </a:p>
          <a:p>
            <a:pPr>
              <a:spcBef>
                <a:spcPct val="0"/>
              </a:spcBef>
            </a:pPr>
            <a:endParaRPr lang="en-GB" altLang="en-US" b="0" dirty="0" smtClean="0">
              <a:latin typeface="Arial" panose="020B0604020202020204" pitchFamily="34" charset="0"/>
              <a:cs typeface="Arial" panose="020B0604020202020204" pitchFamily="34" charset="0"/>
            </a:endParaRPr>
          </a:p>
          <a:p>
            <a:pPr marL="628650" lvl="1" indent="-171450">
              <a:spcBef>
                <a:spcPct val="0"/>
              </a:spcBef>
              <a:buFont typeface="Arial" pitchFamily="34" charset="0"/>
              <a:buChar char="•"/>
            </a:pPr>
            <a:r>
              <a:rPr lang="en-GB" altLang="en-US" sz="1200" dirty="0" smtClean="0">
                <a:latin typeface="Arial" panose="020B0604020202020204" pitchFamily="34" charset="0"/>
                <a:cs typeface="Arial" panose="020B0604020202020204" pitchFamily="34" charset="0"/>
              </a:rPr>
              <a:t>Persistent and unreasonable criticism</a:t>
            </a:r>
          </a:p>
          <a:p>
            <a:pPr marL="628650" lvl="1" indent="-171450">
              <a:spcBef>
                <a:spcPct val="0"/>
              </a:spcBef>
              <a:buFont typeface="Arial" pitchFamily="34" charset="0"/>
              <a:buChar char="•"/>
            </a:pPr>
            <a:r>
              <a:rPr lang="en-GB" altLang="en-US" sz="1200" dirty="0" smtClean="0">
                <a:latin typeface="Arial" panose="020B0604020202020204" pitchFamily="34" charset="0"/>
                <a:cs typeface="Arial" panose="020B0604020202020204" pitchFamily="34" charset="0"/>
              </a:rPr>
              <a:t>Unreasonable demands and targets</a:t>
            </a:r>
          </a:p>
          <a:p>
            <a:pPr marL="628650" lvl="1" indent="-171450">
              <a:spcBef>
                <a:spcPct val="0"/>
              </a:spcBef>
              <a:buFont typeface="Arial" pitchFamily="34" charset="0"/>
              <a:buChar char="•"/>
            </a:pPr>
            <a:r>
              <a:rPr lang="en-US" altLang="en-US" baseline="0" dirty="0" smtClean="0">
                <a:latin typeface="Arial" pitchFamily="34" charset="0"/>
                <a:cs typeface="Arial" pitchFamily="34" charset="0"/>
              </a:rPr>
              <a:t>Overbearing supervision or other misuse of power or position</a:t>
            </a:r>
          </a:p>
          <a:p>
            <a:pPr marL="628650" lvl="1" indent="-171450">
              <a:spcBef>
                <a:spcPct val="0"/>
              </a:spcBef>
              <a:buFont typeface="Arial" pitchFamily="34" charset="0"/>
              <a:buChar char="•"/>
            </a:pPr>
            <a:r>
              <a:rPr lang="en-US" altLang="en-US" baseline="0" dirty="0" smtClean="0">
                <a:latin typeface="Arial" pitchFamily="34" charset="0"/>
                <a:cs typeface="Arial" pitchFamily="34" charset="0"/>
              </a:rPr>
              <a:t>Ridiculing or demeaning someone – picking on them or setting them up to fail</a:t>
            </a:r>
          </a:p>
          <a:p>
            <a:pPr marL="628650" lvl="1" indent="-171450">
              <a:spcBef>
                <a:spcPct val="0"/>
              </a:spcBef>
              <a:buFont typeface="Arial" pitchFamily="34" charset="0"/>
              <a:buChar char="•"/>
            </a:pPr>
            <a:r>
              <a:rPr lang="en-US" altLang="en-US" baseline="0" dirty="0" smtClean="0">
                <a:latin typeface="Arial" pitchFamily="34" charset="0"/>
                <a:cs typeface="Arial" pitchFamily="34" charset="0"/>
              </a:rPr>
              <a:t>Making threats about job security</a:t>
            </a:r>
          </a:p>
          <a:p>
            <a:pPr marL="628650" lvl="1" indent="-171450">
              <a:spcBef>
                <a:spcPct val="0"/>
              </a:spcBef>
              <a:buFont typeface="Arial" pitchFamily="34" charset="0"/>
              <a:buChar char="•"/>
            </a:pPr>
            <a:r>
              <a:rPr lang="en-US" altLang="en-US" baseline="0" dirty="0" smtClean="0">
                <a:latin typeface="Arial" pitchFamily="34" charset="0"/>
                <a:cs typeface="Arial" pitchFamily="34" charset="0"/>
              </a:rPr>
              <a:t>Preventing individuals progressing by intentionally blocking promotion or training opportunities</a:t>
            </a:r>
          </a:p>
          <a:p>
            <a:pPr marL="628650" lvl="1" indent="-171450">
              <a:buFont typeface="Arial" pitchFamily="34" charset="0"/>
              <a:buChar char="•"/>
            </a:pPr>
            <a:r>
              <a:rPr lang="en-GB" altLang="en-US" sz="1200" dirty="0" smtClean="0">
                <a:latin typeface="Arial" panose="020B0604020202020204" pitchFamily="34" charset="0"/>
                <a:cs typeface="Arial" panose="020B0604020202020204" pitchFamily="34" charset="0"/>
              </a:rPr>
              <a:t>Copying emails that are critical about someone to others who do not need to know </a:t>
            </a:r>
          </a:p>
          <a:p>
            <a:pPr marL="628650" lvl="1" indent="-171450">
              <a:buFont typeface="Arial" pitchFamily="34" charset="0"/>
              <a:buChar char="•"/>
            </a:pPr>
            <a:r>
              <a:rPr lang="en-GB" altLang="en-US" sz="1200" dirty="0" smtClean="0">
                <a:latin typeface="Arial" panose="020B0604020202020204" pitchFamily="34" charset="0"/>
                <a:cs typeface="Arial" panose="020B0604020202020204" pitchFamily="34" charset="0"/>
              </a:rPr>
              <a:t>Deliberately undermining a competent worker by overloading and  constant criticism</a:t>
            </a:r>
          </a:p>
          <a:p>
            <a:pPr marL="266700" indent="0">
              <a:spcAft>
                <a:spcPts val="300"/>
              </a:spcAft>
              <a:buFont typeface="Arial" pitchFamily="34" charset="0"/>
              <a:buNone/>
              <a:defRPr/>
            </a:pPr>
            <a:endParaRPr lang="en-US" altLang="en-US" baseline="0" dirty="0" smtClean="0">
              <a:latin typeface="Arial" pitchFamily="34" charset="0"/>
              <a:cs typeface="Arial" pitchFamily="34" charset="0"/>
            </a:endParaRPr>
          </a:p>
          <a:p>
            <a:pPr marL="171450" indent="-171450">
              <a:buFont typeface="Arial" pitchFamily="34" charset="0"/>
              <a:buChar char="•"/>
            </a:pPr>
            <a:r>
              <a:rPr lang="en-GB" sz="1200" kern="1200" dirty="0" smtClean="0">
                <a:solidFill>
                  <a:schemeClr val="tx1"/>
                </a:solidFill>
                <a:effectLst/>
                <a:latin typeface="Arial" pitchFamily="34" charset="0"/>
                <a:ea typeface="+mn-ea"/>
                <a:cs typeface="Arial" pitchFamily="34" charset="0"/>
              </a:rPr>
              <a:t>There is a distinction between effective management and bullying.  It</a:t>
            </a:r>
            <a:r>
              <a:rPr lang="en-GB" sz="1200" kern="1200" baseline="0" dirty="0" smtClean="0">
                <a:solidFill>
                  <a:schemeClr val="tx1"/>
                </a:solidFill>
                <a:effectLst/>
                <a:latin typeface="Arial" pitchFamily="34" charset="0"/>
                <a:ea typeface="+mn-ea"/>
                <a:cs typeface="Arial" pitchFamily="34" charset="0"/>
              </a:rPr>
              <a:t> is </a:t>
            </a:r>
            <a:r>
              <a:rPr lang="en-GB" sz="1200" kern="1200" dirty="0" smtClean="0">
                <a:solidFill>
                  <a:schemeClr val="tx1"/>
                </a:solidFill>
                <a:effectLst/>
                <a:latin typeface="Arial" pitchFamily="34" charset="0"/>
                <a:ea typeface="+mn-ea"/>
                <a:cs typeface="Arial" pitchFamily="34" charset="0"/>
              </a:rPr>
              <a:t>important to recognise the distinction between effective, robust management, which is necessary, and bullying, which is unacceptable.  </a:t>
            </a:r>
          </a:p>
          <a:p>
            <a:pPr marL="0" indent="0">
              <a:buFont typeface="Arial" pitchFamily="34" charset="0"/>
              <a:buNone/>
            </a:pPr>
            <a:endParaRPr lang="en-GB" sz="1200" kern="1200" dirty="0" smtClean="0">
              <a:solidFill>
                <a:schemeClr val="tx1"/>
              </a:solidFill>
              <a:effectLst/>
              <a:latin typeface="Arial" pitchFamily="34" charset="0"/>
              <a:ea typeface="+mn-ea"/>
              <a:cs typeface="Arial" pitchFamily="34" charset="0"/>
            </a:endParaRPr>
          </a:p>
          <a:p>
            <a:pPr marL="171450" indent="-171450">
              <a:buFont typeface="Arial" pitchFamily="34" charset="0"/>
              <a:buChar char="•"/>
            </a:pPr>
            <a:r>
              <a:rPr lang="en-GB" sz="1200" kern="1200" dirty="0" smtClean="0">
                <a:solidFill>
                  <a:schemeClr val="tx1"/>
                </a:solidFill>
                <a:effectLst/>
                <a:latin typeface="Arial" pitchFamily="34" charset="0"/>
                <a:ea typeface="+mn-ea"/>
                <a:cs typeface="Arial" pitchFamily="34" charset="0"/>
              </a:rPr>
              <a:t>An effective manager enables employees to meet high expectations by: </a:t>
            </a:r>
          </a:p>
          <a:p>
            <a:pPr marL="628650" lvl="1" indent="-171450">
              <a:buFont typeface="Arial" pitchFamily="34" charset="0"/>
              <a:buChar char="•"/>
            </a:pPr>
            <a:r>
              <a:rPr lang="en-GB" sz="1200" kern="1200" dirty="0" smtClean="0">
                <a:solidFill>
                  <a:schemeClr val="tx1"/>
                </a:solidFill>
                <a:effectLst/>
                <a:latin typeface="Arial" pitchFamily="34" charset="0"/>
                <a:ea typeface="+mn-ea"/>
                <a:cs typeface="Arial" pitchFamily="34" charset="0"/>
              </a:rPr>
              <a:t>setting clear and agreed objectives and targets;</a:t>
            </a:r>
          </a:p>
          <a:p>
            <a:pPr marL="628650" lvl="1" indent="-171450">
              <a:buFont typeface="Arial" pitchFamily="34" charset="0"/>
              <a:buChar char="•"/>
            </a:pPr>
            <a:r>
              <a:rPr lang="en-GB" sz="1200" kern="1200" dirty="0" smtClean="0">
                <a:solidFill>
                  <a:schemeClr val="tx1"/>
                </a:solidFill>
                <a:effectLst/>
                <a:latin typeface="Arial" pitchFamily="34" charset="0"/>
                <a:ea typeface="+mn-ea"/>
                <a:cs typeface="Arial" pitchFamily="34" charset="0"/>
              </a:rPr>
              <a:t>recognising and rewarding good performance; </a:t>
            </a:r>
          </a:p>
          <a:p>
            <a:pPr marL="628650" lvl="1" indent="-171450">
              <a:buFont typeface="Arial" pitchFamily="34" charset="0"/>
              <a:buChar char="•"/>
            </a:pPr>
            <a:r>
              <a:rPr lang="en-GB" sz="1200" kern="1200" dirty="0" smtClean="0">
                <a:solidFill>
                  <a:schemeClr val="tx1"/>
                </a:solidFill>
                <a:effectLst/>
                <a:latin typeface="Arial" pitchFamily="34" charset="0"/>
                <a:ea typeface="+mn-ea"/>
                <a:cs typeface="Arial" pitchFamily="34" charset="0"/>
              </a:rPr>
              <a:t>providing honest and constructive feedback; </a:t>
            </a:r>
          </a:p>
          <a:p>
            <a:pPr marL="628650" lvl="1" indent="-171450">
              <a:buFont typeface="Arial" pitchFamily="34" charset="0"/>
              <a:buChar char="•"/>
            </a:pPr>
            <a:r>
              <a:rPr lang="en-GB" sz="1200" kern="1200" dirty="0" smtClean="0">
                <a:solidFill>
                  <a:schemeClr val="tx1"/>
                </a:solidFill>
                <a:effectLst/>
                <a:latin typeface="Arial" pitchFamily="34" charset="0"/>
                <a:ea typeface="+mn-ea"/>
                <a:cs typeface="Arial" pitchFamily="34" charset="0"/>
              </a:rPr>
              <a:t>dealing appropriately with poor performance informally and/or formally, through procedures;</a:t>
            </a:r>
          </a:p>
          <a:p>
            <a:pPr marL="628650" lvl="1" indent="-171450">
              <a:buFont typeface="Arial" pitchFamily="34" charset="0"/>
              <a:buChar char="•"/>
            </a:pPr>
            <a:r>
              <a:rPr lang="en-GB" sz="1200" kern="1200" dirty="0" smtClean="0">
                <a:solidFill>
                  <a:schemeClr val="tx1"/>
                </a:solidFill>
                <a:effectLst/>
                <a:latin typeface="Arial" pitchFamily="34" charset="0"/>
                <a:ea typeface="+mn-ea"/>
                <a:cs typeface="Arial" pitchFamily="34" charset="0"/>
              </a:rPr>
              <a:t>encouraging clear and open communication; </a:t>
            </a:r>
          </a:p>
          <a:p>
            <a:pPr marL="628650" lvl="1" indent="-171450">
              <a:buFont typeface="Arial" pitchFamily="34" charset="0"/>
              <a:buChar char="•"/>
            </a:pPr>
            <a:r>
              <a:rPr lang="en-GB" sz="1200" kern="1200" dirty="0" smtClean="0">
                <a:solidFill>
                  <a:schemeClr val="tx1"/>
                </a:solidFill>
                <a:effectLst/>
                <a:latin typeface="Arial" pitchFamily="34" charset="0"/>
                <a:ea typeface="+mn-ea"/>
                <a:cs typeface="Arial" pitchFamily="34" charset="0"/>
              </a:rPr>
              <a:t>accepting responsibility and sharing credit;</a:t>
            </a:r>
          </a:p>
          <a:p>
            <a:pPr marL="628650" lvl="1" indent="-171450">
              <a:buFont typeface="Arial" pitchFamily="34" charset="0"/>
              <a:buChar char="•"/>
            </a:pPr>
            <a:r>
              <a:rPr lang="en-GB" sz="1200" kern="1200" dirty="0" smtClean="0">
                <a:solidFill>
                  <a:schemeClr val="tx1"/>
                </a:solidFill>
                <a:effectLst/>
                <a:latin typeface="Arial" pitchFamily="34" charset="0"/>
                <a:ea typeface="+mn-ea"/>
                <a:cs typeface="Arial" pitchFamily="34" charset="0"/>
              </a:rPr>
              <a:t>being fair and consistent in all dealings;</a:t>
            </a:r>
          </a:p>
          <a:p>
            <a:pPr marL="628650" lvl="1" indent="-171450">
              <a:buFont typeface="Arial" pitchFamily="34" charset="0"/>
              <a:buChar char="•"/>
            </a:pPr>
            <a:r>
              <a:rPr lang="en-GB" sz="1200" kern="1200" dirty="0" smtClean="0">
                <a:solidFill>
                  <a:schemeClr val="tx1"/>
                </a:solidFill>
                <a:effectLst/>
                <a:latin typeface="Arial" pitchFamily="34" charset="0"/>
                <a:ea typeface="+mn-ea"/>
                <a:cs typeface="Arial" pitchFamily="34" charset="0"/>
              </a:rPr>
              <a:t>valuing diversity and difference; and </a:t>
            </a:r>
          </a:p>
          <a:p>
            <a:pPr marL="628650" lvl="1" indent="-171450">
              <a:buFont typeface="Arial" pitchFamily="34" charset="0"/>
              <a:buChar char="•"/>
            </a:pPr>
            <a:r>
              <a:rPr lang="en-GB" sz="1200" kern="1200" dirty="0" smtClean="0">
                <a:solidFill>
                  <a:schemeClr val="tx1"/>
                </a:solidFill>
                <a:effectLst/>
                <a:latin typeface="Arial" pitchFamily="34" charset="0"/>
                <a:ea typeface="+mn-ea"/>
                <a:cs typeface="Arial" pitchFamily="34" charset="0"/>
              </a:rPr>
              <a:t>dealing with conduct issues promptly and decisively in accordance with policy and procedure.</a:t>
            </a:r>
          </a:p>
          <a:p>
            <a:pPr>
              <a:spcBef>
                <a:spcPct val="0"/>
              </a:spcBef>
            </a:pPr>
            <a:endParaRPr lang="en-GB" alt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D13459AC-38F4-A644-8843-1BE46974C8FE}" type="slidenum">
              <a:rPr lang="en-US" smtClean="0"/>
              <a:t>12</a:t>
            </a:fld>
            <a:endParaRPr lang="en-US" dirty="0"/>
          </a:p>
        </p:txBody>
      </p:sp>
    </p:spTree>
    <p:extLst>
      <p:ext uri="{BB962C8B-B14F-4D97-AF65-F5344CB8AC3E}">
        <p14:creationId xmlns:p14="http://schemas.microsoft.com/office/powerpoint/2010/main" val="182208137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spcBef>
                <a:spcPts val="0"/>
              </a:spcBef>
              <a:spcAft>
                <a:spcPts val="600"/>
              </a:spcAft>
              <a:buFont typeface="Arial" pitchFamily="34" charset="0"/>
              <a:buChar char="•"/>
            </a:pPr>
            <a:r>
              <a:rPr lang="en-GB" altLang="en-US" sz="1200" dirty="0">
                <a:latin typeface="Arial" pitchFamily="34" charset="0"/>
                <a:cs typeface="Arial" pitchFamily="34" charset="0"/>
              </a:rPr>
              <a:t>While bullying and harassment will always be deemed unacceptable behaviour the two terms have distinct </a:t>
            </a:r>
            <a:r>
              <a:rPr lang="en-GB" altLang="en-US" sz="1200" dirty="0" smtClean="0">
                <a:latin typeface="Arial" pitchFamily="34" charset="0"/>
                <a:cs typeface="Arial" pitchFamily="34" charset="0"/>
              </a:rPr>
              <a:t>meanings,</a:t>
            </a:r>
            <a:r>
              <a:rPr lang="en-GB" altLang="en-US" sz="1200" baseline="0" dirty="0" smtClean="0">
                <a:latin typeface="Arial" pitchFamily="34" charset="0"/>
                <a:cs typeface="Arial" pitchFamily="34" charset="0"/>
              </a:rPr>
              <a:t> although they are similar in relation to impact.</a:t>
            </a:r>
            <a:endParaRPr lang="en-GB" altLang="en-US" sz="1200" dirty="0" smtClean="0">
              <a:latin typeface="Arial" pitchFamily="34" charset="0"/>
              <a:cs typeface="Arial" pitchFamily="34" charset="0"/>
            </a:endParaRPr>
          </a:p>
          <a:p>
            <a:endParaRPr lang="en-GB" altLang="en-US" sz="1200" baseline="0" dirty="0" smtClean="0">
              <a:latin typeface="Arial" pitchFamily="34" charset="0"/>
              <a:cs typeface="Arial" pitchFamily="34" charset="0"/>
            </a:endParaRPr>
          </a:p>
          <a:p>
            <a:pPr marL="171450" indent="-171450">
              <a:buFont typeface="Arial" pitchFamily="34" charset="0"/>
              <a:buChar char="•"/>
            </a:pPr>
            <a:r>
              <a:rPr lang="en-GB" altLang="en-US" sz="1200" baseline="0" dirty="0" smtClean="0">
                <a:latin typeface="Arial" pitchFamily="34" charset="0"/>
                <a:cs typeface="Arial" pitchFamily="34" charset="0"/>
              </a:rPr>
              <a:t>One person’s friendly banter can be another’s verbal harassment; one person's assertive management style can be another's overt bullying.</a:t>
            </a:r>
          </a:p>
          <a:p>
            <a:endParaRPr lang="en-GB" altLang="en-US" sz="1200" baseline="0" dirty="0" smtClean="0">
              <a:latin typeface="Arial" pitchFamily="34" charset="0"/>
              <a:cs typeface="Arial" pitchFamily="34" charset="0"/>
            </a:endParaRPr>
          </a:p>
          <a:p>
            <a:pPr marL="171450" indent="-171450">
              <a:buFont typeface="Arial" pitchFamily="34" charset="0"/>
              <a:buChar char="•"/>
            </a:pPr>
            <a:r>
              <a:rPr lang="en-GB" altLang="en-US" sz="1200" baseline="0" dirty="0" smtClean="0">
                <a:latin typeface="Arial" pitchFamily="34" charset="0"/>
                <a:cs typeface="Arial" pitchFamily="34" charset="0"/>
              </a:rPr>
              <a:t>When dealing with harassment or bullying it can never be taken as,  ‘I perceive myself as harassed or bullied therefore I am’;  because although the impact on the recipient is crucial component it is not the sole criterion.</a:t>
            </a:r>
          </a:p>
          <a:p>
            <a:endParaRPr lang="en-GB" altLang="en-US" sz="1200" baseline="0" dirty="0" smtClean="0">
              <a:latin typeface="Arial" pitchFamily="34" charset="0"/>
              <a:cs typeface="Arial" pitchFamily="34" charset="0"/>
            </a:endParaRPr>
          </a:p>
          <a:p>
            <a:endParaRPr lang="en-GB" altLang="en-US" sz="1200" baseline="0" dirty="0" smtClean="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D13459AC-38F4-A644-8843-1BE46974C8FE}" type="slidenum">
              <a:rPr lang="en-US" smtClean="0"/>
              <a:t>13</a:t>
            </a:fld>
            <a:endParaRPr lang="en-US" dirty="0"/>
          </a:p>
        </p:txBody>
      </p:sp>
    </p:spTree>
    <p:extLst>
      <p:ext uri="{BB962C8B-B14F-4D97-AF65-F5344CB8AC3E}">
        <p14:creationId xmlns:p14="http://schemas.microsoft.com/office/powerpoint/2010/main" val="18088543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79768" y="4777194"/>
            <a:ext cx="5438140" cy="4475412"/>
          </a:xfrm>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latin typeface="Arial" pitchFamily="34" charset="0"/>
                <a:cs typeface="Arial" pitchFamily="34" charset="0"/>
              </a:rPr>
              <a:t>An example would be under the Employment Equality (Sexual Orientation) Regulations (Northern Ireland) 2003 (Part 1 (4)).</a:t>
            </a:r>
          </a:p>
          <a:p>
            <a:pPr marL="0" marR="0" indent="0" algn="l" defTabSz="914400" rtl="0" eaLnBrk="1" fontAlgn="auto" latinLnBrk="0" hangingPunct="1">
              <a:lnSpc>
                <a:spcPct val="100000"/>
              </a:lnSpc>
              <a:spcBef>
                <a:spcPts val="0"/>
              </a:spcBef>
              <a:spcAft>
                <a:spcPts val="0"/>
              </a:spcAft>
              <a:buClrTx/>
              <a:buSzTx/>
              <a:buFontTx/>
              <a:buNone/>
              <a:tabLst/>
              <a:defRPr/>
            </a:pPr>
            <a:endParaRPr lang="en-GB" baseline="0" dirty="0" smtClean="0">
              <a:solidFill>
                <a:schemeClr val="tx1"/>
              </a:solidFill>
              <a:latin typeface="Arial" pitchFamily="34" charset="0"/>
              <a:cs typeface="Arial"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smtClean="0">
                <a:solidFill>
                  <a:schemeClr val="tx1"/>
                </a:solidFill>
                <a:latin typeface="Arial" pitchFamily="34" charset="0"/>
                <a:cs typeface="Arial" pitchFamily="34" charset="0"/>
              </a:rPr>
              <a:t>Employee who makes a complaint in good faith should be protected from acts of victimisation.</a:t>
            </a:r>
            <a:endParaRPr lang="en-GB" baseline="0" dirty="0" smtClean="0">
              <a:solidFill>
                <a:schemeClr val="tx1"/>
              </a:solidFill>
            </a:endParaRPr>
          </a:p>
        </p:txBody>
      </p:sp>
      <p:sp>
        <p:nvSpPr>
          <p:cNvPr id="4" name="Slide Number Placeholder 3"/>
          <p:cNvSpPr>
            <a:spLocks noGrp="1"/>
          </p:cNvSpPr>
          <p:nvPr>
            <p:ph type="sldNum" sz="quarter" idx="10"/>
          </p:nvPr>
        </p:nvSpPr>
        <p:spPr/>
        <p:txBody>
          <a:bodyPr/>
          <a:lstStyle/>
          <a:p>
            <a:fld id="{D13459AC-38F4-A644-8843-1BE46974C8FE}" type="slidenum">
              <a:rPr lang="en-US" smtClean="0"/>
              <a:t>14</a:t>
            </a:fld>
            <a:endParaRPr lang="en-US" dirty="0"/>
          </a:p>
        </p:txBody>
      </p:sp>
    </p:spTree>
    <p:extLst>
      <p:ext uri="{BB962C8B-B14F-4D97-AF65-F5344CB8AC3E}">
        <p14:creationId xmlns:p14="http://schemas.microsoft.com/office/powerpoint/2010/main" val="30776710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spcBef>
                <a:spcPct val="0"/>
              </a:spcBef>
              <a:buFont typeface="Arial" panose="020B0604020202020204" pitchFamily="34" charset="0"/>
              <a:buChar char="•"/>
              <a:defRPr/>
            </a:pPr>
            <a:r>
              <a:rPr lang="en-GB" altLang="en-US" dirty="0" smtClean="0">
                <a:latin typeface="Arial" pitchFamily="34" charset="0"/>
                <a:cs typeface="Arial" pitchFamily="34" charset="0"/>
              </a:rPr>
              <a:t>Banter is</a:t>
            </a:r>
            <a:r>
              <a:rPr lang="en-GB" altLang="en-US" baseline="0" dirty="0" smtClean="0">
                <a:latin typeface="Arial" pitchFamily="34" charset="0"/>
                <a:cs typeface="Arial" pitchFamily="34" charset="0"/>
              </a:rPr>
              <a:t> part of Northern Ireland’s culture however the point is to be cautious with banter  “as one person’s banter maybe another person’s harassment” it is about perception.</a:t>
            </a:r>
          </a:p>
          <a:p>
            <a:pPr marL="171450" indent="-171450">
              <a:spcBef>
                <a:spcPct val="0"/>
              </a:spcBef>
              <a:buFont typeface="Arial" panose="020B0604020202020204" pitchFamily="34" charset="0"/>
              <a:buChar char="•"/>
              <a:defRPr/>
            </a:pPr>
            <a:endParaRPr lang="en-GB" altLang="en-US" dirty="0" smtClean="0">
              <a:latin typeface="Arial" pitchFamily="34" charset="0"/>
              <a:cs typeface="Arial" pitchFamily="34" charset="0"/>
            </a:endParaRPr>
          </a:p>
          <a:p>
            <a:pPr marL="171450" indent="-171450">
              <a:spcBef>
                <a:spcPct val="0"/>
              </a:spcBef>
              <a:buFont typeface="Arial" panose="020B0604020202020204" pitchFamily="34" charset="0"/>
              <a:buChar char="•"/>
              <a:defRPr/>
            </a:pPr>
            <a:r>
              <a:rPr lang="en-GB" altLang="en-US" dirty="0" smtClean="0">
                <a:latin typeface="Arial" pitchFamily="34" charset="0"/>
                <a:cs typeface="Arial" pitchFamily="34" charset="0"/>
              </a:rPr>
              <a:t>The </a:t>
            </a:r>
            <a:r>
              <a:rPr lang="en-GB" altLang="en-US" dirty="0">
                <a:latin typeface="Arial" pitchFamily="34" charset="0"/>
                <a:cs typeface="Arial" pitchFamily="34" charset="0"/>
              </a:rPr>
              <a:t>definition of banter relates to humour and </a:t>
            </a:r>
            <a:r>
              <a:rPr lang="en-GB" altLang="en-US" dirty="0" smtClean="0">
                <a:latin typeface="Arial" pitchFamily="34" charset="0"/>
                <a:cs typeface="Arial" pitchFamily="34" charset="0"/>
              </a:rPr>
              <a:t>fun, </a:t>
            </a:r>
            <a:r>
              <a:rPr lang="en-GB" altLang="en-US" dirty="0">
                <a:latin typeface="Arial" pitchFamily="34" charset="0"/>
                <a:cs typeface="Arial" pitchFamily="34" charset="0"/>
              </a:rPr>
              <a:t>however banter in the context of Dignity at Work can have a different implication as it does not relate to humour</a:t>
            </a:r>
            <a:r>
              <a:rPr lang="en-GB" altLang="en-US" dirty="0" smtClean="0">
                <a:latin typeface="Arial" pitchFamily="34" charset="0"/>
                <a:cs typeface="Arial" pitchFamily="34" charset="0"/>
              </a:rPr>
              <a:t>.</a:t>
            </a:r>
          </a:p>
          <a:p>
            <a:pPr marL="171450" indent="-171450">
              <a:spcBef>
                <a:spcPct val="0"/>
              </a:spcBef>
              <a:buFont typeface="Arial" panose="020B0604020202020204" pitchFamily="34" charset="0"/>
              <a:buChar char="•"/>
              <a:defRPr/>
            </a:pPr>
            <a:endParaRPr lang="en-GB" altLang="en-US" dirty="0" smtClean="0">
              <a:latin typeface="Arial" pitchFamily="34" charset="0"/>
              <a:cs typeface="Arial" pitchFamily="34" charset="0"/>
            </a:endParaRPr>
          </a:p>
          <a:p>
            <a:pPr marL="171450" indent="-171450">
              <a:spcBef>
                <a:spcPct val="0"/>
              </a:spcBef>
              <a:buFont typeface="Arial" panose="020B0604020202020204" pitchFamily="34" charset="0"/>
              <a:buChar char="•"/>
              <a:defRPr/>
            </a:pPr>
            <a:r>
              <a:rPr lang="en-GB" altLang="en-US" dirty="0" smtClean="0">
                <a:latin typeface="Arial" pitchFamily="34" charset="0"/>
                <a:cs typeface="Arial" pitchFamily="34" charset="0"/>
              </a:rPr>
              <a:t>There is no overlap between banter and sexism, racism, homophobia etc.</a:t>
            </a:r>
          </a:p>
          <a:p>
            <a:pPr marL="0" indent="0">
              <a:spcBef>
                <a:spcPct val="0"/>
              </a:spcBef>
              <a:buFont typeface="Arial" panose="020B0604020202020204" pitchFamily="34" charset="0"/>
              <a:buNone/>
              <a:defRPr/>
            </a:pPr>
            <a:endParaRPr lang="en-GB" altLang="en-US" dirty="0">
              <a:latin typeface="Arial" pitchFamily="34" charset="0"/>
              <a:cs typeface="Arial" pitchFamily="34" charset="0"/>
            </a:endParaRPr>
          </a:p>
          <a:p>
            <a:pPr marL="171450" indent="-171450">
              <a:spcBef>
                <a:spcPct val="0"/>
              </a:spcBef>
              <a:buFont typeface="Arial" panose="020B0604020202020204" pitchFamily="34" charset="0"/>
              <a:buChar char="•"/>
              <a:defRPr/>
            </a:pPr>
            <a:endParaRPr lang="en-GB" altLang="en-US"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D13459AC-38F4-A644-8843-1BE46974C8FE}" type="slidenum">
              <a:rPr lang="en-US" smtClean="0"/>
              <a:t>15</a:t>
            </a:fld>
            <a:endParaRPr lang="en-US" dirty="0"/>
          </a:p>
        </p:txBody>
      </p:sp>
    </p:spTree>
    <p:extLst>
      <p:ext uri="{BB962C8B-B14F-4D97-AF65-F5344CB8AC3E}">
        <p14:creationId xmlns:p14="http://schemas.microsoft.com/office/powerpoint/2010/main" val="1791028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aseline="0" dirty="0" smtClean="0">
                <a:latin typeface="Arial" panose="020B0604020202020204" pitchFamily="34" charset="0"/>
                <a:cs typeface="+mn-cs"/>
              </a:rPr>
              <a:t>Don’t put your head in the sand …………  If a situation arises, take it seriously and address it or seek help from the HR Employee Relations (Casework) team.  </a:t>
            </a:r>
          </a:p>
          <a:p>
            <a:endParaRPr lang="en-GB" sz="1200" baseline="0" dirty="0" smtClean="0">
              <a:latin typeface="Arial" panose="020B0604020202020204" pitchFamily="34" charset="0"/>
              <a:cs typeface="+mn-cs"/>
            </a:endParaRPr>
          </a:p>
          <a:p>
            <a:r>
              <a:rPr lang="en-GB" sz="1200" baseline="0" dirty="0" smtClean="0">
                <a:latin typeface="Arial" panose="020B0604020202020204" pitchFamily="34" charset="0"/>
                <a:cs typeface="+mn-cs"/>
              </a:rPr>
              <a:t>Focus on promotion of prevention of any occurrences of bullying and harassment in the workplace.</a:t>
            </a:r>
          </a:p>
          <a:p>
            <a:endParaRPr lang="en-GB" sz="1200" baseline="0" dirty="0" smtClean="0">
              <a:latin typeface="Arial" panose="020B060402020202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dirty="0" smtClean="0">
                <a:latin typeface="Arial" panose="020B0604020202020204" pitchFamily="34" charset="0"/>
                <a:cs typeface="Arial" panose="020B0604020202020204" pitchFamily="34" charset="0"/>
              </a:rPr>
              <a:t>Managers and staff should be conscious of their own behaviour and should not engage in unacceptable</a:t>
            </a:r>
            <a:r>
              <a:rPr lang="en-US" altLang="en-US" sz="1200" baseline="0" dirty="0" smtClean="0">
                <a:latin typeface="Arial" panose="020B0604020202020204" pitchFamily="34" charset="0"/>
                <a:cs typeface="Arial" panose="020B0604020202020204" pitchFamily="34" charset="0"/>
              </a:rPr>
              <a:t> behaviour </a:t>
            </a:r>
            <a:r>
              <a:rPr lang="en-US" altLang="en-US" sz="1200" dirty="0" smtClean="0">
                <a:latin typeface="Arial" panose="020B0604020202020204" pitchFamily="34" charset="0"/>
                <a:cs typeface="Arial" panose="020B0604020202020204" pitchFamily="34" charset="0"/>
              </a:rPr>
              <a:t>and should prevent it happening or continuing.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sz="1200" dirty="0" smtClean="0">
              <a:latin typeface="Arial" panose="020B0604020202020204" pitchFamily="34" charset="0"/>
              <a:cs typeface="Arial" panose="020B0604020202020204" pitchFamily="34" charset="0"/>
            </a:endParaRPr>
          </a:p>
          <a:p>
            <a:endParaRPr lang="en-US" dirty="0" smtClean="0">
              <a:effectLst/>
            </a:endParaRPr>
          </a:p>
          <a:p>
            <a:r>
              <a:rPr lang="en-US" dirty="0" smtClean="0">
                <a:effectLst/>
              </a:rPr>
              <a:t> </a:t>
            </a:r>
          </a:p>
          <a:p>
            <a:endParaRPr lang="en-GB" dirty="0"/>
          </a:p>
        </p:txBody>
      </p:sp>
      <p:sp>
        <p:nvSpPr>
          <p:cNvPr id="4" name="Slide Number Placeholder 3"/>
          <p:cNvSpPr>
            <a:spLocks noGrp="1"/>
          </p:cNvSpPr>
          <p:nvPr>
            <p:ph type="sldNum" sz="quarter" idx="10"/>
          </p:nvPr>
        </p:nvSpPr>
        <p:spPr/>
        <p:txBody>
          <a:bodyPr/>
          <a:lstStyle/>
          <a:p>
            <a:fld id="{D13459AC-38F4-A644-8843-1BE46974C8FE}" type="slidenum">
              <a:rPr lang="en-US" smtClean="0"/>
              <a:t>16</a:t>
            </a:fld>
            <a:endParaRPr lang="en-US" dirty="0"/>
          </a:p>
        </p:txBody>
      </p:sp>
    </p:spTree>
    <p:extLst>
      <p:ext uri="{BB962C8B-B14F-4D97-AF65-F5344CB8AC3E}">
        <p14:creationId xmlns:p14="http://schemas.microsoft.com/office/powerpoint/2010/main" val="34507145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79768" y="4777194"/>
            <a:ext cx="5438140" cy="4757281"/>
          </a:xfrm>
        </p:spPr>
        <p:txBody>
          <a:bodyPr/>
          <a:lstStyle/>
          <a:p>
            <a:pPr marL="14288">
              <a:defRPr/>
            </a:pPr>
            <a:endParaRPr lang="en-GB" altLang="en-US" sz="1100" dirty="0" smtClean="0">
              <a:latin typeface="Arial" panose="020B0604020202020204" pitchFamily="34" charset="0"/>
              <a:cs typeface="Arial" panose="020B0604020202020204" pitchFamily="34" charset="0"/>
            </a:endParaRPr>
          </a:p>
          <a:p>
            <a:pPr marL="14288">
              <a:defRPr/>
            </a:pPr>
            <a:r>
              <a:rPr lang="en-GB" altLang="en-US" sz="1100" dirty="0" smtClean="0">
                <a:latin typeface="Arial" panose="020B0604020202020204" pitchFamily="34" charset="0"/>
                <a:cs typeface="Arial" panose="020B0604020202020204" pitchFamily="34" charset="0"/>
              </a:rPr>
              <a:t>If an employee approaches</a:t>
            </a:r>
            <a:r>
              <a:rPr lang="en-GB" altLang="en-US" sz="1100" baseline="0" dirty="0" smtClean="0">
                <a:latin typeface="Arial" panose="020B0604020202020204" pitchFamily="34" charset="0"/>
                <a:cs typeface="Arial" panose="020B0604020202020204" pitchFamily="34" charset="0"/>
              </a:rPr>
              <a:t> the Line Manager with a complaint, offer and outline options available:</a:t>
            </a:r>
          </a:p>
          <a:p>
            <a:pPr marL="14288" indent="0">
              <a:buFont typeface="+mj-lt"/>
              <a:buNone/>
              <a:defRPr/>
            </a:pPr>
            <a:endParaRPr lang="en-GB" altLang="en-US" sz="1100" baseline="0" dirty="0" smtClean="0">
              <a:latin typeface="Arial" panose="020B0604020202020204" pitchFamily="34" charset="0"/>
              <a:cs typeface="Arial" panose="020B0604020202020204" pitchFamily="34" charset="0"/>
            </a:endParaRPr>
          </a:p>
          <a:p>
            <a:pPr marL="242888" marR="0" lvl="0" indent="-228600" algn="l" defTabSz="914400" rtl="0" eaLnBrk="1" fontAlgn="auto" latinLnBrk="0" hangingPunct="1">
              <a:lnSpc>
                <a:spcPct val="100000"/>
              </a:lnSpc>
              <a:spcBef>
                <a:spcPts val="0"/>
              </a:spcBef>
              <a:spcAft>
                <a:spcPts val="0"/>
              </a:spcAft>
              <a:buClrTx/>
              <a:buSzTx/>
              <a:buFont typeface="+mj-lt"/>
              <a:buAutoNum type="arabicParenR"/>
              <a:tabLst/>
              <a:defRPr/>
            </a:pPr>
            <a:r>
              <a:rPr lang="en-GB" altLang="en-US" sz="1100" dirty="0" smtClean="0">
                <a:latin typeface="Arial" panose="020B0604020202020204" pitchFamily="34" charset="0"/>
                <a:cs typeface="Arial" panose="020B0604020202020204" pitchFamily="34" charset="0"/>
              </a:rPr>
              <a:t>Employees should  be encouraged to try and resolve the issue informally in the first instance, the earlier</a:t>
            </a:r>
            <a:r>
              <a:rPr lang="en-GB" altLang="en-US" sz="1100" baseline="0" dirty="0" smtClean="0">
                <a:latin typeface="Arial" panose="020B0604020202020204" pitchFamily="34" charset="0"/>
                <a:cs typeface="Arial" panose="020B0604020202020204" pitchFamily="34" charset="0"/>
              </a:rPr>
              <a:t> the better, by approaching the person directly;</a:t>
            </a:r>
          </a:p>
          <a:p>
            <a:pPr marL="242888" marR="0" lvl="0" indent="-228600" algn="l" defTabSz="914400" rtl="0" eaLnBrk="1" fontAlgn="auto" latinLnBrk="0" hangingPunct="1">
              <a:lnSpc>
                <a:spcPct val="100000"/>
              </a:lnSpc>
              <a:spcBef>
                <a:spcPts val="0"/>
              </a:spcBef>
              <a:spcAft>
                <a:spcPts val="0"/>
              </a:spcAft>
              <a:buClrTx/>
              <a:buSzTx/>
              <a:buFont typeface="+mj-lt"/>
              <a:buAutoNum type="arabicParenR"/>
              <a:tabLst/>
              <a:defRPr/>
            </a:pPr>
            <a:r>
              <a:rPr lang="en-GB" altLang="en-US" sz="1100" baseline="0" dirty="0" smtClean="0">
                <a:latin typeface="Arial" panose="020B0604020202020204" pitchFamily="34" charset="0"/>
                <a:cs typeface="Arial" panose="020B0604020202020204" pitchFamily="34" charset="0"/>
              </a:rPr>
              <a:t>They can approach their line manager, trade union representative, a fellow officer or seek advice from human resources;</a:t>
            </a:r>
          </a:p>
          <a:p>
            <a:pPr marL="242888" marR="0" lvl="0" indent="-228600" algn="l" defTabSz="914400" rtl="0" eaLnBrk="1" fontAlgn="auto" latinLnBrk="0" hangingPunct="1">
              <a:lnSpc>
                <a:spcPct val="100000"/>
              </a:lnSpc>
              <a:spcBef>
                <a:spcPts val="0"/>
              </a:spcBef>
              <a:spcAft>
                <a:spcPts val="0"/>
              </a:spcAft>
              <a:buClrTx/>
              <a:buSzTx/>
              <a:buFont typeface="+mj-lt"/>
              <a:buAutoNum type="arabicParenR"/>
              <a:tabLst/>
              <a:defRPr/>
            </a:pPr>
            <a:r>
              <a:rPr lang="en-GB" altLang="en-US" sz="1100" baseline="0" dirty="0" smtClean="0">
                <a:latin typeface="Arial" panose="020B0604020202020204" pitchFamily="34" charset="0"/>
                <a:cs typeface="Arial" panose="020B0604020202020204" pitchFamily="34" charset="0"/>
              </a:rPr>
              <a:t>Mediation is available f</a:t>
            </a:r>
            <a:r>
              <a:rPr lang="en-GB" altLang="en-US" sz="1100" dirty="0" smtClean="0">
                <a:latin typeface="Arial" panose="020B0604020202020204" pitchFamily="34" charset="0"/>
                <a:cs typeface="Arial" panose="020B0604020202020204" pitchFamily="34" charset="0"/>
              </a:rPr>
              <a:t>ree of charge from the </a:t>
            </a:r>
            <a:r>
              <a:rPr lang="en-GB" altLang="en-US" sz="1100" dirty="0" err="1" smtClean="0">
                <a:latin typeface="Arial" panose="020B0604020202020204" pitchFamily="34" charset="0"/>
                <a:cs typeface="Arial" panose="020B0604020202020204" pitchFamily="34" charset="0"/>
              </a:rPr>
              <a:t>LRA</a:t>
            </a:r>
            <a:r>
              <a:rPr lang="en-GB" altLang="en-US" sz="1100" dirty="0" smtClean="0">
                <a:latin typeface="Arial" panose="020B0604020202020204" pitchFamily="34" charset="0"/>
                <a:cs typeface="Arial" panose="020B0604020202020204" pitchFamily="34" charset="0"/>
              </a:rPr>
              <a:t> – it is an effective means of resolving workplace disputes.  The mediation process is confidential to the parties involved, non-legalistic and shall seek to reach an early resolution of the issues through consensus. It can be introduced at any stage of the formal procedure where the parties agree that engaging in the mediation process may resolve some or all of the issues.</a:t>
            </a:r>
          </a:p>
          <a:p>
            <a:pPr marL="14288">
              <a:defRPr/>
            </a:pPr>
            <a:endParaRPr lang="en-GB" altLang="en-US" sz="1100" baseline="0" dirty="0" smtClean="0">
              <a:latin typeface="Arial" panose="020B0604020202020204" pitchFamily="34" charset="0"/>
              <a:cs typeface="Arial" panose="020B0604020202020204" pitchFamily="34" charset="0"/>
            </a:endParaRPr>
          </a:p>
          <a:p>
            <a:pPr>
              <a:spcBef>
                <a:spcPct val="0"/>
              </a:spcBef>
              <a:defRPr/>
            </a:pPr>
            <a:r>
              <a:rPr lang="en-GB" sz="1100" dirty="0" smtClean="0">
                <a:latin typeface="Arial" panose="020B0604020202020204" pitchFamily="34" charset="0"/>
                <a:cs typeface="Arial" panose="020B0604020202020204" pitchFamily="34" charset="0"/>
              </a:rPr>
              <a:t>It is recognised that sometimes the informal process  is not appropriate because of the serious nature of the complaint therefore advice can be sought from the HR Employee Relations (Casework)</a:t>
            </a:r>
            <a:r>
              <a:rPr lang="en-GB" sz="1100" baseline="0" dirty="0" smtClean="0">
                <a:latin typeface="Arial" panose="020B0604020202020204" pitchFamily="34" charset="0"/>
                <a:cs typeface="Arial" panose="020B0604020202020204" pitchFamily="34" charset="0"/>
              </a:rPr>
              <a:t> team and </a:t>
            </a:r>
            <a:r>
              <a:rPr lang="en-GB" sz="1100" dirty="0" smtClean="0">
                <a:latin typeface="Arial" panose="020B0604020202020204" pitchFamily="34" charset="0"/>
                <a:cs typeface="Arial" panose="020B0604020202020204" pitchFamily="34" charset="0"/>
              </a:rPr>
              <a:t>the formal procedure may be invoked.</a:t>
            </a:r>
            <a:endParaRPr lang="en-GB" altLang="en-US" sz="1100" dirty="0" smtClean="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D13459AC-38F4-A644-8843-1BE46974C8FE}" type="slidenum">
              <a:rPr lang="en-US" smtClean="0"/>
              <a:t>17</a:t>
            </a:fld>
            <a:endParaRPr lang="en-US" dirty="0"/>
          </a:p>
        </p:txBody>
      </p:sp>
    </p:spTree>
    <p:extLst>
      <p:ext uri="{BB962C8B-B14F-4D97-AF65-F5344CB8AC3E}">
        <p14:creationId xmlns:p14="http://schemas.microsoft.com/office/powerpoint/2010/main" val="6373108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dirty="0" smtClean="0"/>
          </a:p>
        </p:txBody>
      </p:sp>
      <p:sp>
        <p:nvSpPr>
          <p:cNvPr id="4" name="Slide Number Placeholder 3"/>
          <p:cNvSpPr>
            <a:spLocks noGrp="1"/>
          </p:cNvSpPr>
          <p:nvPr>
            <p:ph type="sldNum" sz="quarter" idx="10"/>
          </p:nvPr>
        </p:nvSpPr>
        <p:spPr/>
        <p:txBody>
          <a:bodyPr/>
          <a:lstStyle/>
          <a:p>
            <a:fld id="{D13459AC-38F4-A644-8843-1BE46974C8FE}" type="slidenum">
              <a:rPr lang="en-US" smtClean="0"/>
              <a:t>18</a:t>
            </a:fld>
            <a:endParaRPr lang="en-US" dirty="0"/>
          </a:p>
        </p:txBody>
      </p:sp>
    </p:spTree>
    <p:extLst>
      <p:ext uri="{BB962C8B-B14F-4D97-AF65-F5344CB8AC3E}">
        <p14:creationId xmlns:p14="http://schemas.microsoft.com/office/powerpoint/2010/main" val="31265915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Answer: </a:t>
            </a:r>
          </a:p>
          <a:p>
            <a:endParaRPr lang="en-GB" dirty="0" smtClean="0"/>
          </a:p>
          <a:p>
            <a:pPr marL="530225" marR="0" lvl="2" indent="-530225" algn="l" defTabSz="914400" rtl="0" eaLnBrk="1" fontAlgn="auto" latinLnBrk="0" hangingPunct="1">
              <a:lnSpc>
                <a:spcPct val="100000"/>
              </a:lnSpc>
              <a:spcBef>
                <a:spcPts val="0"/>
              </a:spcBef>
              <a:spcAft>
                <a:spcPts val="0"/>
              </a:spcAft>
              <a:buClrTx/>
              <a:buSzTx/>
              <a:buFont typeface="Calibri" panose="020F0502020204030204" pitchFamily="34" charset="0"/>
              <a:buAutoNum type="arabicPeriod"/>
              <a:tabLst/>
              <a:defRPr/>
            </a:pPr>
            <a:r>
              <a:rPr lang="en-GB" altLang="en-US" sz="3000" dirty="0" smtClean="0">
                <a:latin typeface="Arial" panose="020B0604020202020204" pitchFamily="34" charset="0"/>
                <a:ea typeface="ＭＳ Ｐゴシック" panose="020B0600070205080204" pitchFamily="34" charset="-128"/>
                <a:cs typeface="Arial" panose="020B0604020202020204" pitchFamily="34" charset="0"/>
              </a:rPr>
              <a:t>Speak informally to an appropriate person</a:t>
            </a:r>
          </a:p>
          <a:p>
            <a:pPr marL="530225" lvl="2" indent="-530225">
              <a:buFont typeface="Calibri" panose="020F0502020204030204" pitchFamily="34" charset="0"/>
              <a:buAutoNum type="arabicPeriod"/>
              <a:defRPr/>
            </a:pPr>
            <a:r>
              <a:rPr lang="en-GB" altLang="en-US" sz="3000" dirty="0" smtClean="0">
                <a:latin typeface="Arial" panose="020B0604020202020204" pitchFamily="34" charset="0"/>
                <a:ea typeface="ＭＳ Ｐゴシック" panose="020B0600070205080204" pitchFamily="34" charset="-128"/>
                <a:cs typeface="Arial" panose="020B0604020202020204" pitchFamily="34" charset="0"/>
              </a:rPr>
              <a:t>Raise a formal complaint of bullying against the individual</a:t>
            </a:r>
          </a:p>
          <a:p>
            <a:pPr marL="530225" marR="0" lvl="2" indent="-530225" algn="l" defTabSz="914400" rtl="0" eaLnBrk="1" fontAlgn="auto" latinLnBrk="0" hangingPunct="1">
              <a:lnSpc>
                <a:spcPct val="100000"/>
              </a:lnSpc>
              <a:spcBef>
                <a:spcPts val="0"/>
              </a:spcBef>
              <a:spcAft>
                <a:spcPts val="0"/>
              </a:spcAft>
              <a:buClrTx/>
              <a:buSzTx/>
              <a:buFont typeface="Calibri" panose="020F0502020204030204" pitchFamily="34" charset="0"/>
              <a:buAutoNum type="arabicPeriod"/>
              <a:tabLst/>
              <a:defRPr/>
            </a:pPr>
            <a:r>
              <a:rPr lang="en-GB" altLang="en-US" sz="3000" dirty="0" smtClean="0">
                <a:latin typeface="Arial" panose="020B0604020202020204" pitchFamily="34" charset="0"/>
                <a:ea typeface="ＭＳ Ｐゴシック" panose="020B0600070205080204" pitchFamily="34" charset="-128"/>
                <a:cs typeface="Arial" panose="020B0604020202020204" pitchFamily="34" charset="0"/>
              </a:rPr>
              <a:t>Attend a formal meeting to discuss her complaint</a:t>
            </a:r>
          </a:p>
          <a:p>
            <a:pPr marL="530225" marR="0" lvl="2" indent="-530225" algn="l" defTabSz="914400" rtl="0" eaLnBrk="1" fontAlgn="auto" latinLnBrk="0" hangingPunct="1">
              <a:lnSpc>
                <a:spcPct val="100000"/>
              </a:lnSpc>
              <a:spcBef>
                <a:spcPts val="0"/>
              </a:spcBef>
              <a:spcAft>
                <a:spcPts val="0"/>
              </a:spcAft>
              <a:buClrTx/>
              <a:buSzTx/>
              <a:buFont typeface="Calibri" panose="020F0502020204030204" pitchFamily="34" charset="0"/>
              <a:buAutoNum type="arabicPeriod"/>
              <a:tabLst/>
              <a:defRPr/>
            </a:pPr>
            <a:r>
              <a:rPr lang="en-GB" altLang="en-US" sz="3000" dirty="0" smtClean="0">
                <a:latin typeface="Arial" panose="020B0604020202020204" pitchFamily="34" charset="0"/>
                <a:ea typeface="ＭＳ Ｐゴシック" panose="020B0600070205080204" pitchFamily="34" charset="-128"/>
                <a:cs typeface="Arial" panose="020B0604020202020204" pitchFamily="34" charset="0"/>
              </a:rPr>
              <a:t>Appeal against the decision</a:t>
            </a:r>
          </a:p>
          <a:p>
            <a:endParaRPr lang="en-GB" dirty="0" smtClean="0"/>
          </a:p>
          <a:p>
            <a:r>
              <a:rPr lang="en-GB" dirty="0" smtClean="0"/>
              <a:t>Pauline’s first response should be to try</a:t>
            </a:r>
            <a:r>
              <a:rPr lang="en-GB" baseline="0" dirty="0" smtClean="0"/>
              <a:t> to sort the issues out informally by promptly talking to her line manager or another appropriate person.  If this does not resolve the issue, she can raise a complaint under the relevant Dignity at Work Policy and Code of Practice and discuss the issues at a formal meeting.  If she is not happy with the decision following investigation, she can appeal against it.  She cannot, however, take the case to a Tribunal, as there is no legal protection against bullying.</a:t>
            </a:r>
            <a:endParaRPr lang="en-GB" dirty="0" smtClean="0"/>
          </a:p>
          <a:p>
            <a:endParaRPr lang="en-GB" dirty="0" smtClean="0"/>
          </a:p>
          <a:p>
            <a:pPr marL="530225" lvl="2" indent="-530225">
              <a:buFont typeface="Calibri" panose="020F0502020204030204" pitchFamily="34" charset="0"/>
              <a:buAutoNum type="arabicPeriod"/>
              <a:defRPr/>
            </a:pPr>
            <a:endParaRPr lang="en-GB" altLang="en-US" sz="3000" dirty="0" smtClean="0">
              <a:latin typeface="Arial" panose="020B0604020202020204" pitchFamily="34" charset="0"/>
              <a:ea typeface="ＭＳ Ｐゴシック" panose="020B0600070205080204" pitchFamily="34" charset="-128"/>
              <a:cs typeface="Arial" panose="020B0604020202020204" pitchFamily="34" charset="0"/>
            </a:endParaRPr>
          </a:p>
          <a:p>
            <a:pPr marL="0" lvl="2" indent="0">
              <a:buFont typeface="Calibri" panose="020F0502020204030204" pitchFamily="34" charset="0"/>
              <a:buNone/>
              <a:defRPr/>
            </a:pPr>
            <a:endParaRPr lang="en-GB" altLang="en-US" sz="3000" dirty="0" smtClean="0">
              <a:latin typeface="Arial" panose="020B0604020202020204" pitchFamily="34" charset="0"/>
              <a:ea typeface="ＭＳ Ｐゴシック" panose="020B0600070205080204" pitchFamily="34" charset="-128"/>
              <a:cs typeface="Arial" panose="020B0604020202020204" pitchFamily="34" charset="0"/>
            </a:endParaRPr>
          </a:p>
          <a:p>
            <a:pPr marL="0" lvl="2" indent="0">
              <a:buFont typeface="Calibri" panose="020F0502020204030204" pitchFamily="34" charset="0"/>
              <a:buNone/>
              <a:defRPr/>
            </a:pPr>
            <a:endParaRPr lang="en-GB" altLang="en-US" sz="3000" dirty="0" smtClean="0">
              <a:latin typeface="Arial" panose="020B0604020202020204" pitchFamily="34" charset="0"/>
              <a:ea typeface="ＭＳ Ｐゴシック" panose="020B0600070205080204" pitchFamily="34" charset="-128"/>
              <a:cs typeface="Arial" panose="020B0604020202020204" pitchFamily="34" charset="0"/>
            </a:endParaRPr>
          </a:p>
          <a:p>
            <a:endParaRPr lang="en-GB" dirty="0"/>
          </a:p>
        </p:txBody>
      </p:sp>
      <p:sp>
        <p:nvSpPr>
          <p:cNvPr id="4" name="Slide Number Placeholder 3"/>
          <p:cNvSpPr>
            <a:spLocks noGrp="1"/>
          </p:cNvSpPr>
          <p:nvPr>
            <p:ph type="sldNum" sz="quarter" idx="10"/>
          </p:nvPr>
        </p:nvSpPr>
        <p:spPr/>
        <p:txBody>
          <a:bodyPr/>
          <a:lstStyle/>
          <a:p>
            <a:fld id="{D13459AC-38F4-A644-8843-1BE46974C8FE}" type="slidenum">
              <a:rPr lang="en-US" smtClean="0"/>
              <a:t>19</a:t>
            </a:fld>
            <a:endParaRPr lang="en-US" dirty="0"/>
          </a:p>
        </p:txBody>
      </p:sp>
    </p:spTree>
    <p:extLst>
      <p:ext uri="{BB962C8B-B14F-4D97-AF65-F5344CB8AC3E}">
        <p14:creationId xmlns:p14="http://schemas.microsoft.com/office/powerpoint/2010/main" val="20544904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2" indent="0">
              <a:buFont typeface="Calibri" panose="020F0502020204030204" pitchFamily="34" charset="0"/>
              <a:buNone/>
              <a:defRPr/>
            </a:pPr>
            <a:r>
              <a:rPr lang="en-GB" altLang="en-US" sz="3000" dirty="0" smtClean="0">
                <a:latin typeface="Arial" panose="020B0604020202020204" pitchFamily="34" charset="0"/>
                <a:ea typeface="ＭＳ Ｐゴシック" panose="020B0600070205080204" pitchFamily="34" charset="-128"/>
                <a:cs typeface="Arial" panose="020B0604020202020204" pitchFamily="34" charset="0"/>
              </a:rPr>
              <a:t>Answer:</a:t>
            </a:r>
          </a:p>
          <a:p>
            <a:pPr marL="0" lvl="2" indent="0">
              <a:buFont typeface="+mj-lt"/>
              <a:buNone/>
              <a:defRPr/>
            </a:pPr>
            <a:endParaRPr lang="en-GB" altLang="en-US" sz="3200" dirty="0" smtClean="0">
              <a:latin typeface="Arial" panose="020B0604020202020204" pitchFamily="34" charset="0"/>
              <a:ea typeface="ＭＳ Ｐゴシック" panose="020B0600070205080204" pitchFamily="34" charset="-128"/>
              <a:cs typeface="Arial" panose="020B0604020202020204" pitchFamily="34" charset="0"/>
            </a:endParaRPr>
          </a:p>
          <a:p>
            <a:pPr marL="228600" lvl="2" indent="-228600">
              <a:buFont typeface="+mj-lt"/>
              <a:buAutoNum type="alphaLcParenR" startAt="2"/>
              <a:defRPr/>
            </a:pPr>
            <a:r>
              <a:rPr lang="en-GB" altLang="en-US" sz="3200" dirty="0" smtClean="0">
                <a:latin typeface="Arial" panose="020B0604020202020204" pitchFamily="34" charset="0"/>
                <a:ea typeface="ＭＳ Ｐゴシック" panose="020B0600070205080204" pitchFamily="34" charset="-128"/>
                <a:cs typeface="Arial" panose="020B0604020202020204" pitchFamily="34" charset="0"/>
              </a:rPr>
              <a:t>It gives the person accused of harassment or bulling the chance to apologise</a:t>
            </a:r>
          </a:p>
          <a:p>
            <a:pPr marL="228600" lvl="2" indent="-228600">
              <a:buFont typeface="+mj-lt"/>
              <a:buAutoNum type="alphaLcParenR" startAt="2"/>
              <a:defRPr/>
            </a:pPr>
            <a:r>
              <a:rPr lang="en-GB" altLang="en-US" sz="3200" dirty="0" smtClean="0">
                <a:latin typeface="Arial" panose="020B0604020202020204" pitchFamily="34" charset="0"/>
                <a:ea typeface="ＭＳ Ｐゴシック" panose="020B0600070205080204" pitchFamily="34" charset="-128"/>
                <a:cs typeface="Arial" panose="020B0604020202020204" pitchFamily="34" charset="0"/>
              </a:rPr>
              <a:t>It stops the situation escalating</a:t>
            </a:r>
          </a:p>
          <a:p>
            <a:pPr marL="228600" lvl="2" indent="-228600">
              <a:buFont typeface="+mj-lt"/>
              <a:buAutoNum type="alphaLcParenR" startAt="2"/>
              <a:defRPr/>
            </a:pPr>
            <a:r>
              <a:rPr lang="en-GB" altLang="en-US" sz="3200" dirty="0" smtClean="0">
                <a:latin typeface="Arial" panose="020B0604020202020204" pitchFamily="34" charset="0"/>
                <a:ea typeface="ＭＳ Ｐゴシック" panose="020B0600070205080204" pitchFamily="34" charset="-128"/>
                <a:cs typeface="Arial" panose="020B0604020202020204" pitchFamily="34" charset="0"/>
              </a:rPr>
              <a:t>It avoids a potentially stressful and lengthy dignity at work complaint or disciplinary process</a:t>
            </a:r>
          </a:p>
          <a:p>
            <a:pPr marL="0" lvl="2" indent="0">
              <a:buFont typeface="Calibri" panose="020F0502020204030204" pitchFamily="34" charset="0"/>
              <a:buNone/>
              <a:defRPr/>
            </a:pPr>
            <a:endParaRPr lang="en-GB" altLang="en-US" sz="3000" dirty="0" smtClean="0">
              <a:latin typeface="Arial" panose="020B0604020202020204" pitchFamily="34" charset="0"/>
              <a:ea typeface="ＭＳ Ｐゴシック" panose="020B0600070205080204" pitchFamily="34" charset="-128"/>
              <a:cs typeface="Arial" panose="020B0604020202020204" pitchFamily="34" charset="0"/>
            </a:endParaRPr>
          </a:p>
          <a:p>
            <a:pPr marL="0" lvl="2" indent="0">
              <a:buFont typeface="Calibri" panose="020F0502020204030204" pitchFamily="34" charset="0"/>
              <a:buNone/>
              <a:defRPr/>
            </a:pPr>
            <a:r>
              <a:rPr lang="en-GB" altLang="en-US" sz="3000" dirty="0" smtClean="0">
                <a:latin typeface="Arial" panose="020B0604020202020204" pitchFamily="34" charset="0"/>
                <a:ea typeface="ＭＳ Ｐゴシック" panose="020B0600070205080204" pitchFamily="34" charset="-128"/>
                <a:cs typeface="Arial" panose="020B0604020202020204" pitchFamily="34" charset="0"/>
              </a:rPr>
              <a:t>In most cases,</a:t>
            </a:r>
            <a:r>
              <a:rPr lang="en-GB" altLang="en-US" sz="3000" baseline="0" dirty="0" smtClean="0">
                <a:latin typeface="Arial" panose="020B0604020202020204" pitchFamily="34" charset="0"/>
                <a:ea typeface="ＭＳ Ｐゴシック" panose="020B0600070205080204" pitchFamily="34" charset="-128"/>
                <a:cs typeface="Arial" panose="020B0604020202020204" pitchFamily="34" charset="0"/>
              </a:rPr>
              <a:t> instances of harassment and bullying in the workplace can be dealt with effectively by informal means, with the matter remaining confidential between those immediately concerned.  Holding an open meeting, could make things worse for the person raising the matter: the individuals concerned will probably resent being given a lecture and may decide to take their annoyance out on James – but less openly.</a:t>
            </a:r>
            <a:endParaRPr lang="en-GB" altLang="en-US" sz="3000" dirty="0" smtClean="0">
              <a:latin typeface="Arial" panose="020B0604020202020204" pitchFamily="34" charset="0"/>
              <a:ea typeface="ＭＳ Ｐゴシック" panose="020B0600070205080204" pitchFamily="34" charset="-128"/>
              <a:cs typeface="Arial" panose="020B0604020202020204" pitchFamily="34" charset="0"/>
            </a:endParaRPr>
          </a:p>
          <a:p>
            <a:pPr marL="0" lvl="2" indent="0">
              <a:buFont typeface="Calibri" panose="020F0502020204030204" pitchFamily="34" charset="0"/>
              <a:buNone/>
              <a:defRPr/>
            </a:pPr>
            <a:endParaRPr lang="en-GB" altLang="en-US" sz="3000" dirty="0" smtClean="0">
              <a:latin typeface="Arial" panose="020B0604020202020204" pitchFamily="34" charset="0"/>
              <a:ea typeface="ＭＳ Ｐゴシック" panose="020B0600070205080204" pitchFamily="34" charset="-128"/>
              <a:cs typeface="Arial" panose="020B0604020202020204" pitchFamily="34" charset="0"/>
            </a:endParaRPr>
          </a:p>
          <a:p>
            <a:endParaRPr lang="en-GB" sz="3200" dirty="0" smtClean="0">
              <a:latin typeface="Arial" panose="020B0604020202020204" pitchFamily="34" charset="0"/>
              <a:cs typeface="Arial" panose="020B0604020202020204" pitchFamily="34" charset="0"/>
            </a:endParaRPr>
          </a:p>
          <a:p>
            <a:pPr marL="0" lvl="2" indent="0">
              <a:buFont typeface="Calibri" panose="020F0502020204030204" pitchFamily="34" charset="0"/>
              <a:buNone/>
              <a:defRPr/>
            </a:pPr>
            <a:endParaRPr lang="en-GB" altLang="en-US" sz="3000" dirty="0" smtClean="0">
              <a:latin typeface="Arial" panose="020B0604020202020204" pitchFamily="34" charset="0"/>
              <a:ea typeface="ＭＳ Ｐゴシック" panose="020B0600070205080204" pitchFamily="34" charset="-128"/>
              <a:cs typeface="Arial" panose="020B0604020202020204" pitchFamily="34" charset="0"/>
            </a:endParaRPr>
          </a:p>
          <a:p>
            <a:endParaRPr lang="en-GB" dirty="0"/>
          </a:p>
        </p:txBody>
      </p:sp>
      <p:sp>
        <p:nvSpPr>
          <p:cNvPr id="4" name="Slide Number Placeholder 3"/>
          <p:cNvSpPr>
            <a:spLocks noGrp="1"/>
          </p:cNvSpPr>
          <p:nvPr>
            <p:ph type="sldNum" sz="quarter" idx="10"/>
          </p:nvPr>
        </p:nvSpPr>
        <p:spPr/>
        <p:txBody>
          <a:bodyPr/>
          <a:lstStyle/>
          <a:p>
            <a:fld id="{D13459AC-38F4-A644-8843-1BE46974C8FE}" type="slidenum">
              <a:rPr lang="en-US" smtClean="0"/>
              <a:t>20</a:t>
            </a:fld>
            <a:endParaRPr lang="en-US" dirty="0"/>
          </a:p>
        </p:txBody>
      </p:sp>
    </p:spTree>
    <p:extLst>
      <p:ext uri="{BB962C8B-B14F-4D97-AF65-F5344CB8AC3E}">
        <p14:creationId xmlns:p14="http://schemas.microsoft.com/office/powerpoint/2010/main" val="20544904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ltLang="en-US" dirty="0"/>
              <a:t>(Answer – C) there is no legal definition of bullying however it is not generally related to a social identity basis – bullying is offensive ,intimidating, malicious behaviour and can involve the misuse of power.  However, power does not always mean being in a position of authority, but can include both personal strength and the power to coerce through fear of intimidation, e.g. inappropriate derogatory remarks about someone’s performance.</a:t>
            </a:r>
          </a:p>
          <a:p>
            <a:endParaRPr lang="en-GB" dirty="0"/>
          </a:p>
        </p:txBody>
      </p:sp>
      <p:sp>
        <p:nvSpPr>
          <p:cNvPr id="4" name="Slide Number Placeholder 3"/>
          <p:cNvSpPr>
            <a:spLocks noGrp="1"/>
          </p:cNvSpPr>
          <p:nvPr>
            <p:ph type="sldNum" sz="quarter" idx="10"/>
          </p:nvPr>
        </p:nvSpPr>
        <p:spPr/>
        <p:txBody>
          <a:bodyPr/>
          <a:lstStyle/>
          <a:p>
            <a:fld id="{D13459AC-38F4-A644-8843-1BE46974C8FE}" type="slidenum">
              <a:rPr lang="en-US" smtClean="0"/>
              <a:t>21</a:t>
            </a:fld>
            <a:endParaRPr lang="en-US" dirty="0"/>
          </a:p>
        </p:txBody>
      </p:sp>
    </p:spTree>
    <p:extLst>
      <p:ext uri="{BB962C8B-B14F-4D97-AF65-F5344CB8AC3E}">
        <p14:creationId xmlns:p14="http://schemas.microsoft.com/office/powerpoint/2010/main" val="20544904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ltLang="en-US" dirty="0"/>
              <a:t>(Answer – D) </a:t>
            </a:r>
            <a:r>
              <a:rPr lang="en-GB" altLang="en-US" dirty="0" smtClean="0"/>
              <a:t>The situation should be addressed immediately to prevent any further concerns</a:t>
            </a:r>
            <a:r>
              <a:rPr lang="en-GB" altLang="en-US" baseline="0" dirty="0" smtClean="0"/>
              <a:t> and to ensure that all employees are treated with dignity and respect.  This behaviour is not reflective of EA values, joint declaration or the expectations in the Dignity at Work Code of Practice</a:t>
            </a:r>
            <a:endParaRPr lang="en-GB" altLang="en-US" dirty="0" smtClean="0"/>
          </a:p>
          <a:p>
            <a:endParaRPr lang="en-GB" dirty="0" smtClean="0"/>
          </a:p>
          <a:p>
            <a:r>
              <a:rPr lang="en-GB" dirty="0" smtClean="0"/>
              <a:t>Banter</a:t>
            </a:r>
            <a:r>
              <a:rPr lang="en-GB" baseline="0" dirty="0" smtClean="0"/>
              <a:t> can be a form of harassment and as already stated, </a:t>
            </a:r>
            <a:r>
              <a:rPr lang="en-GB" altLang="en-US" baseline="0" dirty="0" smtClean="0"/>
              <a:t> one person’s banter maybe another person’s harassment.</a:t>
            </a:r>
            <a:endParaRPr lang="en-GB" dirty="0" smtClean="0"/>
          </a:p>
        </p:txBody>
      </p:sp>
      <p:sp>
        <p:nvSpPr>
          <p:cNvPr id="4" name="Slide Number Placeholder 3"/>
          <p:cNvSpPr>
            <a:spLocks noGrp="1"/>
          </p:cNvSpPr>
          <p:nvPr>
            <p:ph type="sldNum" sz="quarter" idx="10"/>
          </p:nvPr>
        </p:nvSpPr>
        <p:spPr/>
        <p:txBody>
          <a:bodyPr/>
          <a:lstStyle/>
          <a:p>
            <a:fld id="{D13459AC-38F4-A644-8843-1BE46974C8FE}" type="slidenum">
              <a:rPr lang="en-US" smtClean="0"/>
              <a:t>22</a:t>
            </a:fld>
            <a:endParaRPr lang="en-US" dirty="0"/>
          </a:p>
        </p:txBody>
      </p:sp>
    </p:spTree>
    <p:extLst>
      <p:ext uri="{BB962C8B-B14F-4D97-AF65-F5344CB8AC3E}">
        <p14:creationId xmlns:p14="http://schemas.microsoft.com/office/powerpoint/2010/main" val="232416830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ltLang="en-US" dirty="0"/>
              <a:t>(Answer C)  </a:t>
            </a:r>
            <a:r>
              <a:rPr lang="en-GB" altLang="en-US" dirty="0" smtClean="0"/>
              <a:t>Christmas parties,</a:t>
            </a:r>
            <a:r>
              <a:rPr lang="en-GB" altLang="en-US" baseline="0" dirty="0" smtClean="0"/>
              <a:t> work s</a:t>
            </a:r>
            <a:r>
              <a:rPr lang="en-GB" altLang="en-US" dirty="0" smtClean="0"/>
              <a:t>ocial events </a:t>
            </a:r>
            <a:r>
              <a:rPr lang="en-GB" altLang="en-US" dirty="0"/>
              <a:t>that are carried out with work colleagues, whether officially organised by the employer or not, have generally been viewed as an “extension” of the workplace and as such normal rules of conduct and disciplinary rules will </a:t>
            </a:r>
            <a:r>
              <a:rPr lang="en-GB" altLang="en-US" dirty="0" smtClean="0"/>
              <a:t>apply.</a:t>
            </a:r>
            <a:r>
              <a:rPr lang="en-GB" altLang="en-US" baseline="0" dirty="0" smtClean="0"/>
              <a:t> </a:t>
            </a:r>
            <a:r>
              <a:rPr lang="en-GB" altLang="en-US" dirty="0" smtClean="0"/>
              <a:t>An </a:t>
            </a:r>
            <a:r>
              <a:rPr lang="en-GB" altLang="en-US" dirty="0"/>
              <a:t>employer can be held </a:t>
            </a:r>
            <a:r>
              <a:rPr lang="en-GB" altLang="en-US" dirty="0" smtClean="0"/>
              <a:t>vicariously (delegated) </a:t>
            </a:r>
            <a:r>
              <a:rPr lang="en-GB" altLang="en-US" dirty="0"/>
              <a:t>liable (as if they had committed the act themselves) for the actions of an employee if they were carried out in the “course of employment”.  What constitutes in </a:t>
            </a:r>
            <a:r>
              <a:rPr lang="en-GB" altLang="en-US" dirty="0" smtClean="0"/>
              <a:t>the “course </a:t>
            </a:r>
            <a:r>
              <a:rPr lang="en-GB" altLang="en-US" dirty="0"/>
              <a:t>of employment” can be very broad in terms of being closely connected with work.  </a:t>
            </a:r>
            <a:endParaRPr lang="en-GB" altLang="en-US" dirty="0">
              <a:solidFill>
                <a:srgbClr val="FF0000"/>
              </a:solidFill>
            </a:endParaRPr>
          </a:p>
          <a:p>
            <a:endParaRPr lang="en-GB" dirty="0"/>
          </a:p>
        </p:txBody>
      </p:sp>
      <p:sp>
        <p:nvSpPr>
          <p:cNvPr id="4" name="Slide Number Placeholder 3"/>
          <p:cNvSpPr>
            <a:spLocks noGrp="1"/>
          </p:cNvSpPr>
          <p:nvPr>
            <p:ph type="sldNum" sz="quarter" idx="10"/>
          </p:nvPr>
        </p:nvSpPr>
        <p:spPr/>
        <p:txBody>
          <a:bodyPr/>
          <a:lstStyle/>
          <a:p>
            <a:fld id="{D13459AC-38F4-A644-8843-1BE46974C8FE}" type="slidenum">
              <a:rPr lang="en-US" smtClean="0"/>
              <a:t>23</a:t>
            </a:fld>
            <a:endParaRPr lang="en-US" dirty="0"/>
          </a:p>
        </p:txBody>
      </p:sp>
    </p:spTree>
    <p:extLst>
      <p:ext uri="{BB962C8B-B14F-4D97-AF65-F5344CB8AC3E}">
        <p14:creationId xmlns:p14="http://schemas.microsoft.com/office/powerpoint/2010/main" val="360613235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13459AC-38F4-A644-8843-1BE46974C8FE}" type="slidenum">
              <a:rPr lang="en-US" smtClean="0"/>
              <a:t>24</a:t>
            </a:fld>
            <a:endParaRPr lang="en-US" dirty="0"/>
          </a:p>
        </p:txBody>
      </p:sp>
    </p:spTree>
    <p:extLst>
      <p:ext uri="{BB962C8B-B14F-4D97-AF65-F5344CB8AC3E}">
        <p14:creationId xmlns:p14="http://schemas.microsoft.com/office/powerpoint/2010/main" val="227312992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ltLang="en-US" dirty="0" smtClean="0">
                <a:solidFill>
                  <a:srgbClr val="FF0000"/>
                </a:solidFill>
              </a:rPr>
              <a:t>You</a:t>
            </a:r>
            <a:r>
              <a:rPr lang="en-GB" altLang="en-US" baseline="0" dirty="0" smtClean="0">
                <a:solidFill>
                  <a:srgbClr val="FF0000"/>
                </a:solidFill>
              </a:rPr>
              <a:t> can contact any of the HR Employee </a:t>
            </a:r>
            <a:r>
              <a:rPr lang="en-GB" altLang="en-US" baseline="0" smtClean="0">
                <a:solidFill>
                  <a:srgbClr val="FF0000"/>
                </a:solidFill>
              </a:rPr>
              <a:t>Relations team </a:t>
            </a:r>
            <a:r>
              <a:rPr lang="en-GB" altLang="en-US" baseline="0" dirty="0" smtClean="0">
                <a:solidFill>
                  <a:srgbClr val="FF0000"/>
                </a:solidFill>
              </a:rPr>
              <a:t>at the relevant offices and they will provide you with information and guidance in relation to the </a:t>
            </a:r>
            <a:r>
              <a:rPr lang="en-GB" altLang="en-US" dirty="0" smtClean="0">
                <a:solidFill>
                  <a:srgbClr val="FF0000"/>
                </a:solidFill>
              </a:rPr>
              <a:t>Dignity at Work toolkit.</a:t>
            </a:r>
            <a:endParaRPr lang="en-GB" altLang="en-US" dirty="0">
              <a:solidFill>
                <a:srgbClr val="FF0000"/>
              </a:solidFill>
            </a:endParaRPr>
          </a:p>
          <a:p>
            <a:endParaRPr lang="en-GB" baseline="0" dirty="0" smtClean="0"/>
          </a:p>
        </p:txBody>
      </p:sp>
      <p:sp>
        <p:nvSpPr>
          <p:cNvPr id="4" name="Slide Number Placeholder 3"/>
          <p:cNvSpPr>
            <a:spLocks noGrp="1"/>
          </p:cNvSpPr>
          <p:nvPr>
            <p:ph type="sldNum" sz="quarter" idx="10"/>
          </p:nvPr>
        </p:nvSpPr>
        <p:spPr/>
        <p:txBody>
          <a:bodyPr/>
          <a:lstStyle/>
          <a:p>
            <a:fld id="{D13459AC-38F4-A644-8843-1BE46974C8FE}" type="slidenum">
              <a:rPr lang="en-US" smtClean="0"/>
              <a:t>25</a:t>
            </a:fld>
            <a:endParaRPr lang="en-US" dirty="0"/>
          </a:p>
        </p:txBody>
      </p:sp>
    </p:spTree>
    <p:extLst>
      <p:ext uri="{BB962C8B-B14F-4D97-AF65-F5344CB8AC3E}">
        <p14:creationId xmlns:p14="http://schemas.microsoft.com/office/powerpoint/2010/main" val="132845396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A4BBDA71-1C39-094C-81A4-8EFCEB67BA44}"/>
              </a:ext>
            </a:extLst>
          </p:cNvPr>
          <p:cNvSpPr/>
          <p:nvPr userDrawn="1"/>
        </p:nvSpPr>
        <p:spPr>
          <a:xfrm>
            <a:off x="0" y="0"/>
            <a:ext cx="12192000" cy="6858000"/>
          </a:xfrm>
          <a:prstGeom prst="rect">
            <a:avLst/>
          </a:prstGeom>
          <a:solidFill>
            <a:srgbClr val="9ACA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7057C67D-5476-7041-BB98-327964A64FED}"/>
              </a:ext>
            </a:extLst>
          </p:cNvPr>
          <p:cNvSpPr>
            <a:spLocks noGrp="1"/>
          </p:cNvSpPr>
          <p:nvPr>
            <p:ph type="ctrTitle"/>
          </p:nvPr>
        </p:nvSpPr>
        <p:spPr>
          <a:xfrm>
            <a:off x="1524000" y="1122363"/>
            <a:ext cx="9144000" cy="2387600"/>
          </a:xfrm>
        </p:spPr>
        <p:txBody>
          <a:bodyPr anchor="b"/>
          <a:lstStyle>
            <a:lvl1pPr algn="ctr">
              <a:defRPr sz="6000">
                <a:solidFill>
                  <a:schemeClr val="bg1"/>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F6218B46-DDA3-214B-A876-70BD6052CBE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Date Placeholder 3">
            <a:extLst>
              <a:ext uri="{FF2B5EF4-FFF2-40B4-BE49-F238E27FC236}">
                <a16:creationId xmlns:a16="http://schemas.microsoft.com/office/drawing/2014/main" id="{5C2F874A-B5B3-C94F-AC9F-C3599AB9E6C3}"/>
              </a:ext>
            </a:extLst>
          </p:cNvPr>
          <p:cNvSpPr>
            <a:spLocks noGrp="1"/>
          </p:cNvSpPr>
          <p:nvPr>
            <p:ph type="dt" sz="half" idx="10"/>
          </p:nvPr>
        </p:nvSpPr>
        <p:spPr>
          <a:xfrm>
            <a:off x="2786269" y="6353066"/>
            <a:ext cx="1252331" cy="365125"/>
          </a:xfrm>
          <a:prstGeom prst="rect">
            <a:avLst/>
          </a:prstGeom>
        </p:spPr>
        <p:txBody>
          <a:bodyPr/>
          <a:lstStyle/>
          <a:p>
            <a:endParaRPr lang="en-US" dirty="0"/>
          </a:p>
        </p:txBody>
      </p:sp>
      <p:sp>
        <p:nvSpPr>
          <p:cNvPr id="8" name="Footer Placeholder 4">
            <a:extLst>
              <a:ext uri="{FF2B5EF4-FFF2-40B4-BE49-F238E27FC236}">
                <a16:creationId xmlns:a16="http://schemas.microsoft.com/office/drawing/2014/main" id="{FF2B83FE-3B08-2A4C-BA73-0AEA4854E300}"/>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9" name="Slide Number Placeholder 5">
            <a:extLst>
              <a:ext uri="{FF2B5EF4-FFF2-40B4-BE49-F238E27FC236}">
                <a16:creationId xmlns:a16="http://schemas.microsoft.com/office/drawing/2014/main" id="{79EC9A94-62C1-1344-A941-5ADC3199A394}"/>
              </a:ext>
            </a:extLst>
          </p:cNvPr>
          <p:cNvSpPr>
            <a:spLocks noGrp="1"/>
          </p:cNvSpPr>
          <p:nvPr>
            <p:ph type="sldNum" sz="quarter" idx="12"/>
          </p:nvPr>
        </p:nvSpPr>
        <p:spPr>
          <a:xfrm>
            <a:off x="8153400" y="6355028"/>
            <a:ext cx="1119809" cy="365125"/>
          </a:xfrm>
          <a:prstGeom prst="rect">
            <a:avLst/>
          </a:prstGeom>
        </p:spPr>
        <p:txBody>
          <a:bodyPr/>
          <a:lstStyle/>
          <a:p>
            <a:fld id="{E9372DA1-5C04-C44B-8484-8C88969ED193}" type="slidenum">
              <a:rPr lang="en-US" smtClean="0"/>
              <a:t>‹#›</a:t>
            </a:fld>
            <a:endParaRPr lang="en-US" dirty="0"/>
          </a:p>
        </p:txBody>
      </p:sp>
      <p:pic>
        <p:nvPicPr>
          <p:cNvPr id="10" name="Picture 9">
            <a:extLst>
              <a:ext uri="{FF2B5EF4-FFF2-40B4-BE49-F238E27FC236}">
                <a16:creationId xmlns:a16="http://schemas.microsoft.com/office/drawing/2014/main" id="{C294E037-06F6-FF40-9D5C-BBCE8A975B58}"/>
              </a:ext>
            </a:extLst>
          </p:cNvPr>
          <p:cNvPicPr>
            <a:picLocks noChangeAspect="1"/>
          </p:cNvPicPr>
          <p:nvPr userDrawn="1"/>
        </p:nvPicPr>
        <p:blipFill rotWithShape="1">
          <a:blip r:embed="rId2"/>
          <a:srcRect b="4829"/>
          <a:stretch/>
        </p:blipFill>
        <p:spPr>
          <a:xfrm>
            <a:off x="0" y="5913032"/>
            <a:ext cx="7543800" cy="72520"/>
          </a:xfrm>
          <a:prstGeom prst="rect">
            <a:avLst/>
          </a:prstGeom>
        </p:spPr>
      </p:pic>
      <p:pic>
        <p:nvPicPr>
          <p:cNvPr id="11" name="Picture 10">
            <a:extLst>
              <a:ext uri="{FF2B5EF4-FFF2-40B4-BE49-F238E27FC236}">
                <a16:creationId xmlns:a16="http://schemas.microsoft.com/office/drawing/2014/main" id="{D489BCF1-03D2-E547-8678-4AC504FEBBA4}"/>
              </a:ext>
            </a:extLst>
          </p:cNvPr>
          <p:cNvPicPr>
            <a:picLocks noChangeAspect="1"/>
          </p:cNvPicPr>
          <p:nvPr userDrawn="1"/>
        </p:nvPicPr>
        <p:blipFill rotWithShape="1">
          <a:blip r:embed="rId2"/>
          <a:srcRect r="38384"/>
          <a:stretch/>
        </p:blipFill>
        <p:spPr>
          <a:xfrm>
            <a:off x="7543800" y="5909352"/>
            <a:ext cx="4648200" cy="76200"/>
          </a:xfrm>
          <a:prstGeom prst="rect">
            <a:avLst/>
          </a:prstGeom>
        </p:spPr>
      </p:pic>
      <p:pic>
        <p:nvPicPr>
          <p:cNvPr id="12" name="Picture 11">
            <a:extLst>
              <a:ext uri="{FF2B5EF4-FFF2-40B4-BE49-F238E27FC236}">
                <a16:creationId xmlns:a16="http://schemas.microsoft.com/office/drawing/2014/main" id="{1D29E2D1-CA90-D449-B826-5E5DCE14E65A}"/>
              </a:ext>
            </a:extLst>
          </p:cNvPr>
          <p:cNvPicPr>
            <a:picLocks noChangeAspect="1"/>
          </p:cNvPicPr>
          <p:nvPr userDrawn="1"/>
        </p:nvPicPr>
        <p:blipFill>
          <a:blip r:embed="rId3"/>
          <a:stretch>
            <a:fillRect/>
          </a:stretch>
        </p:blipFill>
        <p:spPr>
          <a:xfrm>
            <a:off x="9776373" y="5981985"/>
            <a:ext cx="2266304" cy="842343"/>
          </a:xfrm>
          <a:prstGeom prst="rect">
            <a:avLst/>
          </a:prstGeom>
        </p:spPr>
      </p:pic>
      <p:pic>
        <p:nvPicPr>
          <p:cNvPr id="13" name="Picture 12">
            <a:extLst>
              <a:ext uri="{FF2B5EF4-FFF2-40B4-BE49-F238E27FC236}">
                <a16:creationId xmlns:a16="http://schemas.microsoft.com/office/drawing/2014/main" id="{F83F917F-3D8C-894F-BB09-369410D91E9F}"/>
              </a:ext>
            </a:extLst>
          </p:cNvPr>
          <p:cNvPicPr>
            <a:picLocks noChangeAspect="1"/>
          </p:cNvPicPr>
          <p:nvPr userDrawn="1"/>
        </p:nvPicPr>
        <p:blipFill>
          <a:blip r:embed="rId4"/>
          <a:stretch>
            <a:fillRect/>
          </a:stretch>
        </p:blipFill>
        <p:spPr>
          <a:xfrm>
            <a:off x="188639" y="6116638"/>
            <a:ext cx="2220206" cy="601553"/>
          </a:xfrm>
          <a:prstGeom prst="rect">
            <a:avLst/>
          </a:prstGeom>
        </p:spPr>
      </p:pic>
    </p:spTree>
    <p:extLst>
      <p:ext uri="{BB962C8B-B14F-4D97-AF65-F5344CB8AC3E}">
        <p14:creationId xmlns:p14="http://schemas.microsoft.com/office/powerpoint/2010/main" val="5775620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0AEB67-8565-FD4C-94A2-84F5F5958A3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E28DF2A-16CF-E04E-BC39-2728D59B8AAA}"/>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Picture 8">
            <a:extLst>
              <a:ext uri="{FF2B5EF4-FFF2-40B4-BE49-F238E27FC236}">
                <a16:creationId xmlns:a16="http://schemas.microsoft.com/office/drawing/2014/main" id="{52A19044-06DC-294E-AFB3-E8C6A4C558D5}"/>
              </a:ext>
            </a:extLst>
          </p:cNvPr>
          <p:cNvPicPr>
            <a:picLocks noChangeAspect="1"/>
          </p:cNvPicPr>
          <p:nvPr userDrawn="1"/>
        </p:nvPicPr>
        <p:blipFill>
          <a:blip r:embed="rId2"/>
          <a:stretch>
            <a:fillRect/>
          </a:stretch>
        </p:blipFill>
        <p:spPr>
          <a:xfrm>
            <a:off x="258074" y="6087873"/>
            <a:ext cx="2319405" cy="630318"/>
          </a:xfrm>
          <a:prstGeom prst="rect">
            <a:avLst/>
          </a:prstGeom>
        </p:spPr>
      </p:pic>
      <p:pic>
        <p:nvPicPr>
          <p:cNvPr id="10" name="Picture 9">
            <a:extLst>
              <a:ext uri="{FF2B5EF4-FFF2-40B4-BE49-F238E27FC236}">
                <a16:creationId xmlns:a16="http://schemas.microsoft.com/office/drawing/2014/main" id="{DF795CD4-FD88-554F-8F18-D45A17487499}"/>
              </a:ext>
            </a:extLst>
          </p:cNvPr>
          <p:cNvPicPr>
            <a:picLocks noChangeAspect="1"/>
          </p:cNvPicPr>
          <p:nvPr userDrawn="1"/>
        </p:nvPicPr>
        <p:blipFill>
          <a:blip r:embed="rId3"/>
          <a:stretch>
            <a:fillRect/>
          </a:stretch>
        </p:blipFill>
        <p:spPr>
          <a:xfrm>
            <a:off x="9690789" y="6022722"/>
            <a:ext cx="2186471" cy="780882"/>
          </a:xfrm>
          <a:prstGeom prst="rect">
            <a:avLst/>
          </a:prstGeom>
        </p:spPr>
      </p:pic>
      <p:pic>
        <p:nvPicPr>
          <p:cNvPr id="11" name="Picture 10">
            <a:extLst>
              <a:ext uri="{FF2B5EF4-FFF2-40B4-BE49-F238E27FC236}">
                <a16:creationId xmlns:a16="http://schemas.microsoft.com/office/drawing/2014/main" id="{260A7659-CB47-DB42-9AA7-CA28A7B907C8}"/>
              </a:ext>
            </a:extLst>
          </p:cNvPr>
          <p:cNvPicPr>
            <a:picLocks noChangeAspect="1"/>
          </p:cNvPicPr>
          <p:nvPr userDrawn="1"/>
        </p:nvPicPr>
        <p:blipFill rotWithShape="1">
          <a:blip r:embed="rId4"/>
          <a:srcRect b="4829"/>
          <a:stretch/>
        </p:blipFill>
        <p:spPr>
          <a:xfrm>
            <a:off x="0" y="5913032"/>
            <a:ext cx="7543800" cy="72520"/>
          </a:xfrm>
          <a:prstGeom prst="rect">
            <a:avLst/>
          </a:prstGeom>
        </p:spPr>
      </p:pic>
      <p:pic>
        <p:nvPicPr>
          <p:cNvPr id="12" name="Picture 11">
            <a:extLst>
              <a:ext uri="{FF2B5EF4-FFF2-40B4-BE49-F238E27FC236}">
                <a16:creationId xmlns:a16="http://schemas.microsoft.com/office/drawing/2014/main" id="{5AA7E3B8-2688-5144-B044-D083AE96CD26}"/>
              </a:ext>
            </a:extLst>
          </p:cNvPr>
          <p:cNvPicPr>
            <a:picLocks noChangeAspect="1"/>
          </p:cNvPicPr>
          <p:nvPr userDrawn="1"/>
        </p:nvPicPr>
        <p:blipFill rotWithShape="1">
          <a:blip r:embed="rId4"/>
          <a:srcRect r="38384"/>
          <a:stretch/>
        </p:blipFill>
        <p:spPr>
          <a:xfrm>
            <a:off x="7543800" y="5909352"/>
            <a:ext cx="4648200" cy="76200"/>
          </a:xfrm>
          <a:prstGeom prst="rect">
            <a:avLst/>
          </a:prstGeom>
        </p:spPr>
      </p:pic>
      <p:sp>
        <p:nvSpPr>
          <p:cNvPr id="13" name="Footer Placeholder 4">
            <a:extLst>
              <a:ext uri="{FF2B5EF4-FFF2-40B4-BE49-F238E27FC236}">
                <a16:creationId xmlns:a16="http://schemas.microsoft.com/office/drawing/2014/main" id="{6DD3A40E-4DB9-754E-BFEC-E50E2393CACA}"/>
              </a:ext>
            </a:extLst>
          </p:cNvPr>
          <p:cNvSpPr>
            <a:spLocks noGrp="1"/>
          </p:cNvSpPr>
          <p:nvPr>
            <p:ph type="ftr" sz="quarter" idx="11"/>
          </p:nvPr>
        </p:nvSpPr>
        <p:spPr>
          <a:xfrm>
            <a:off x="4038600" y="6356350"/>
            <a:ext cx="4114800" cy="365125"/>
          </a:xfrm>
          <a:prstGeom prst="rect">
            <a:avLst/>
          </a:prstGeom>
        </p:spPr>
        <p:txBody>
          <a:bodyPr anchor="ctr"/>
          <a:lstStyle>
            <a:lvl1pPr algn="ctr">
              <a:defRPr lang="en-US" sz="1200" kern="1200" dirty="0">
                <a:solidFill>
                  <a:schemeClr val="tx1">
                    <a:tint val="75000"/>
                  </a:schemeClr>
                </a:solidFill>
                <a:latin typeface="+mn-lt"/>
                <a:ea typeface="+mn-ea"/>
                <a:cs typeface="+mn-cs"/>
              </a:defRPr>
            </a:lvl1pPr>
          </a:lstStyle>
          <a:p>
            <a:endParaRPr lang="en-GB" dirty="0"/>
          </a:p>
        </p:txBody>
      </p:sp>
    </p:spTree>
    <p:extLst>
      <p:ext uri="{BB962C8B-B14F-4D97-AF65-F5344CB8AC3E}">
        <p14:creationId xmlns:p14="http://schemas.microsoft.com/office/powerpoint/2010/main" val="15127356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E33696C-674F-824E-A710-D4C8C11E00D4}"/>
              </a:ext>
            </a:extLst>
          </p:cNvPr>
          <p:cNvSpPr/>
          <p:nvPr userDrawn="1"/>
        </p:nvSpPr>
        <p:spPr>
          <a:xfrm>
            <a:off x="0" y="0"/>
            <a:ext cx="12192000" cy="6858000"/>
          </a:xfrm>
          <a:prstGeom prst="rect">
            <a:avLst/>
          </a:prstGeom>
          <a:solidFill>
            <a:srgbClr val="44C3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8129784-E9F3-E347-8EA8-04F5A2323EA5}"/>
              </a:ext>
            </a:extLst>
          </p:cNvPr>
          <p:cNvSpPr>
            <a:spLocks noGrp="1"/>
          </p:cNvSpPr>
          <p:nvPr>
            <p:ph type="title"/>
          </p:nvPr>
        </p:nvSpPr>
        <p:spPr>
          <a:xfrm>
            <a:off x="831850" y="1709738"/>
            <a:ext cx="10515600" cy="2852737"/>
          </a:xfrm>
        </p:spPr>
        <p:txBody>
          <a:bodyPr anchor="b"/>
          <a:lstStyle>
            <a:lvl1pPr>
              <a:defRPr sz="6000">
                <a:solidFill>
                  <a:schemeClr val="bg1"/>
                </a:solidFill>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FC519DF6-C540-614F-8683-608A982FA308}"/>
              </a:ext>
            </a:extLst>
          </p:cNvPr>
          <p:cNvSpPr>
            <a:spLocks noGrp="1"/>
          </p:cNvSpPr>
          <p:nvPr>
            <p:ph type="body" idx="1"/>
          </p:nvPr>
        </p:nvSpPr>
        <p:spPr>
          <a:xfrm>
            <a:off x="831850" y="4589463"/>
            <a:ext cx="10515600" cy="1260855"/>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26000342-2423-784D-8510-36F96A41F3F0}"/>
              </a:ext>
            </a:extLst>
          </p:cNvPr>
          <p:cNvSpPr>
            <a:spLocks noGrp="1"/>
          </p:cNvSpPr>
          <p:nvPr>
            <p:ph type="dt" sz="half" idx="10"/>
          </p:nvPr>
        </p:nvSpPr>
        <p:spPr>
          <a:xfrm>
            <a:off x="2786269" y="6353066"/>
            <a:ext cx="1252331" cy="365125"/>
          </a:xfrm>
          <a:prstGeom prst="rect">
            <a:avLst/>
          </a:prstGeom>
        </p:spPr>
        <p:txBody>
          <a:bodyPr/>
          <a:lstStyle/>
          <a:p>
            <a:endParaRPr lang="en-US" dirty="0"/>
          </a:p>
        </p:txBody>
      </p:sp>
      <p:sp>
        <p:nvSpPr>
          <p:cNvPr id="5" name="Footer Placeholder 4">
            <a:extLst>
              <a:ext uri="{FF2B5EF4-FFF2-40B4-BE49-F238E27FC236}">
                <a16:creationId xmlns:a16="http://schemas.microsoft.com/office/drawing/2014/main" id="{38B89274-82A1-9C49-8CAE-5074FDFE3AFE}"/>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BEA19507-02AF-CC4D-8FA2-773719833C31}"/>
              </a:ext>
            </a:extLst>
          </p:cNvPr>
          <p:cNvSpPr>
            <a:spLocks noGrp="1"/>
          </p:cNvSpPr>
          <p:nvPr>
            <p:ph type="sldNum" sz="quarter" idx="12"/>
          </p:nvPr>
        </p:nvSpPr>
        <p:spPr>
          <a:xfrm>
            <a:off x="8153400" y="6355028"/>
            <a:ext cx="1119809" cy="365125"/>
          </a:xfrm>
          <a:prstGeom prst="rect">
            <a:avLst/>
          </a:prstGeom>
        </p:spPr>
        <p:txBody>
          <a:bodyPr/>
          <a:lstStyle/>
          <a:p>
            <a:fld id="{E9372DA1-5C04-C44B-8484-8C88969ED193}" type="slidenum">
              <a:rPr lang="en-US" smtClean="0"/>
              <a:t>‹#›</a:t>
            </a:fld>
            <a:endParaRPr lang="en-US" dirty="0"/>
          </a:p>
        </p:txBody>
      </p:sp>
      <p:pic>
        <p:nvPicPr>
          <p:cNvPr id="9" name="Picture 8">
            <a:extLst>
              <a:ext uri="{FF2B5EF4-FFF2-40B4-BE49-F238E27FC236}">
                <a16:creationId xmlns:a16="http://schemas.microsoft.com/office/drawing/2014/main" id="{309F1DE8-A21E-6949-A33E-77F581D28F35}"/>
              </a:ext>
            </a:extLst>
          </p:cNvPr>
          <p:cNvPicPr>
            <a:picLocks noChangeAspect="1"/>
          </p:cNvPicPr>
          <p:nvPr userDrawn="1"/>
        </p:nvPicPr>
        <p:blipFill rotWithShape="1">
          <a:blip r:embed="rId2"/>
          <a:srcRect b="4829"/>
          <a:stretch/>
        </p:blipFill>
        <p:spPr>
          <a:xfrm>
            <a:off x="0" y="5913032"/>
            <a:ext cx="7543800" cy="72520"/>
          </a:xfrm>
          <a:prstGeom prst="rect">
            <a:avLst/>
          </a:prstGeom>
        </p:spPr>
      </p:pic>
      <p:pic>
        <p:nvPicPr>
          <p:cNvPr id="10" name="Picture 9">
            <a:extLst>
              <a:ext uri="{FF2B5EF4-FFF2-40B4-BE49-F238E27FC236}">
                <a16:creationId xmlns:a16="http://schemas.microsoft.com/office/drawing/2014/main" id="{D9D79FDC-1C29-A64C-93AF-BE9A4AE1F685}"/>
              </a:ext>
            </a:extLst>
          </p:cNvPr>
          <p:cNvPicPr>
            <a:picLocks noChangeAspect="1"/>
          </p:cNvPicPr>
          <p:nvPr userDrawn="1"/>
        </p:nvPicPr>
        <p:blipFill rotWithShape="1">
          <a:blip r:embed="rId2"/>
          <a:srcRect r="38384"/>
          <a:stretch/>
        </p:blipFill>
        <p:spPr>
          <a:xfrm>
            <a:off x="7543800" y="5909352"/>
            <a:ext cx="4648200" cy="76200"/>
          </a:xfrm>
          <a:prstGeom prst="rect">
            <a:avLst/>
          </a:prstGeom>
        </p:spPr>
      </p:pic>
      <p:pic>
        <p:nvPicPr>
          <p:cNvPr id="13" name="Picture 12">
            <a:extLst>
              <a:ext uri="{FF2B5EF4-FFF2-40B4-BE49-F238E27FC236}">
                <a16:creationId xmlns:a16="http://schemas.microsoft.com/office/drawing/2014/main" id="{2B2B5A8A-7D17-1143-8151-5F2D2DC63E55}"/>
              </a:ext>
            </a:extLst>
          </p:cNvPr>
          <p:cNvPicPr>
            <a:picLocks noChangeAspect="1"/>
          </p:cNvPicPr>
          <p:nvPr userDrawn="1"/>
        </p:nvPicPr>
        <p:blipFill>
          <a:blip r:embed="rId3"/>
          <a:stretch>
            <a:fillRect/>
          </a:stretch>
        </p:blipFill>
        <p:spPr>
          <a:xfrm>
            <a:off x="9776373" y="5981985"/>
            <a:ext cx="2266304" cy="842343"/>
          </a:xfrm>
          <a:prstGeom prst="rect">
            <a:avLst/>
          </a:prstGeom>
        </p:spPr>
      </p:pic>
      <p:pic>
        <p:nvPicPr>
          <p:cNvPr id="15" name="Picture 14">
            <a:extLst>
              <a:ext uri="{FF2B5EF4-FFF2-40B4-BE49-F238E27FC236}">
                <a16:creationId xmlns:a16="http://schemas.microsoft.com/office/drawing/2014/main" id="{E0141CDE-E183-EF4B-B539-8D96AB264490}"/>
              </a:ext>
            </a:extLst>
          </p:cNvPr>
          <p:cNvPicPr>
            <a:picLocks noChangeAspect="1"/>
          </p:cNvPicPr>
          <p:nvPr userDrawn="1"/>
        </p:nvPicPr>
        <p:blipFill>
          <a:blip r:embed="rId4"/>
          <a:stretch>
            <a:fillRect/>
          </a:stretch>
        </p:blipFill>
        <p:spPr>
          <a:xfrm>
            <a:off x="188639" y="6116638"/>
            <a:ext cx="2220206" cy="601553"/>
          </a:xfrm>
          <a:prstGeom prst="rect">
            <a:avLst/>
          </a:prstGeom>
        </p:spPr>
      </p:pic>
    </p:spTree>
    <p:extLst>
      <p:ext uri="{BB962C8B-B14F-4D97-AF65-F5344CB8AC3E}">
        <p14:creationId xmlns:p14="http://schemas.microsoft.com/office/powerpoint/2010/main" val="34201489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FEEF2B-5BD9-8D4D-9F32-5CC737BDDCC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CB78C04-59FC-E34D-AB0B-666AD0AA951C}"/>
              </a:ext>
            </a:extLst>
          </p:cNvPr>
          <p:cNvSpPr>
            <a:spLocks noGrp="1"/>
          </p:cNvSpPr>
          <p:nvPr>
            <p:ph sz="half" idx="1"/>
          </p:nvPr>
        </p:nvSpPr>
        <p:spPr>
          <a:xfrm>
            <a:off x="838200" y="1825625"/>
            <a:ext cx="5181600" cy="395247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048ACFF-6EFB-6B4C-AC7C-790B051C7324}"/>
              </a:ext>
            </a:extLst>
          </p:cNvPr>
          <p:cNvSpPr>
            <a:spLocks noGrp="1"/>
          </p:cNvSpPr>
          <p:nvPr>
            <p:ph sz="half" idx="2"/>
          </p:nvPr>
        </p:nvSpPr>
        <p:spPr>
          <a:xfrm>
            <a:off x="6172200" y="1825625"/>
            <a:ext cx="5181600" cy="395247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Picture 9">
            <a:extLst>
              <a:ext uri="{FF2B5EF4-FFF2-40B4-BE49-F238E27FC236}">
                <a16:creationId xmlns:a16="http://schemas.microsoft.com/office/drawing/2014/main" id="{F3D391EF-BCA6-3446-8932-90D87AEFF23D}"/>
              </a:ext>
            </a:extLst>
          </p:cNvPr>
          <p:cNvPicPr>
            <a:picLocks noChangeAspect="1"/>
          </p:cNvPicPr>
          <p:nvPr userDrawn="1"/>
        </p:nvPicPr>
        <p:blipFill>
          <a:blip r:embed="rId2"/>
          <a:stretch>
            <a:fillRect/>
          </a:stretch>
        </p:blipFill>
        <p:spPr>
          <a:xfrm>
            <a:off x="258074" y="6087873"/>
            <a:ext cx="2319405" cy="630318"/>
          </a:xfrm>
          <a:prstGeom prst="rect">
            <a:avLst/>
          </a:prstGeom>
        </p:spPr>
      </p:pic>
      <p:pic>
        <p:nvPicPr>
          <p:cNvPr id="11" name="Picture 10">
            <a:extLst>
              <a:ext uri="{FF2B5EF4-FFF2-40B4-BE49-F238E27FC236}">
                <a16:creationId xmlns:a16="http://schemas.microsoft.com/office/drawing/2014/main" id="{6D5EE110-4104-474E-B84A-5FC2AD99A093}"/>
              </a:ext>
            </a:extLst>
          </p:cNvPr>
          <p:cNvPicPr>
            <a:picLocks noChangeAspect="1"/>
          </p:cNvPicPr>
          <p:nvPr userDrawn="1"/>
        </p:nvPicPr>
        <p:blipFill>
          <a:blip r:embed="rId3"/>
          <a:stretch>
            <a:fillRect/>
          </a:stretch>
        </p:blipFill>
        <p:spPr>
          <a:xfrm>
            <a:off x="9690789" y="6022722"/>
            <a:ext cx="2186471" cy="780882"/>
          </a:xfrm>
          <a:prstGeom prst="rect">
            <a:avLst/>
          </a:prstGeom>
        </p:spPr>
      </p:pic>
      <p:pic>
        <p:nvPicPr>
          <p:cNvPr id="12" name="Picture 11">
            <a:extLst>
              <a:ext uri="{FF2B5EF4-FFF2-40B4-BE49-F238E27FC236}">
                <a16:creationId xmlns:a16="http://schemas.microsoft.com/office/drawing/2014/main" id="{5B244144-342B-9345-A461-53557959A9FF}"/>
              </a:ext>
            </a:extLst>
          </p:cNvPr>
          <p:cNvPicPr>
            <a:picLocks noChangeAspect="1"/>
          </p:cNvPicPr>
          <p:nvPr userDrawn="1"/>
        </p:nvPicPr>
        <p:blipFill rotWithShape="1">
          <a:blip r:embed="rId4"/>
          <a:srcRect b="4829"/>
          <a:stretch/>
        </p:blipFill>
        <p:spPr>
          <a:xfrm>
            <a:off x="0" y="5913032"/>
            <a:ext cx="7543800" cy="72520"/>
          </a:xfrm>
          <a:prstGeom prst="rect">
            <a:avLst/>
          </a:prstGeom>
        </p:spPr>
      </p:pic>
      <p:pic>
        <p:nvPicPr>
          <p:cNvPr id="13" name="Picture 12">
            <a:extLst>
              <a:ext uri="{FF2B5EF4-FFF2-40B4-BE49-F238E27FC236}">
                <a16:creationId xmlns:a16="http://schemas.microsoft.com/office/drawing/2014/main" id="{D60113B6-BD6E-6345-80D5-B9708FFF3D06}"/>
              </a:ext>
            </a:extLst>
          </p:cNvPr>
          <p:cNvPicPr>
            <a:picLocks noChangeAspect="1"/>
          </p:cNvPicPr>
          <p:nvPr userDrawn="1"/>
        </p:nvPicPr>
        <p:blipFill rotWithShape="1">
          <a:blip r:embed="rId4"/>
          <a:srcRect r="38384"/>
          <a:stretch/>
        </p:blipFill>
        <p:spPr>
          <a:xfrm>
            <a:off x="7543800" y="5909352"/>
            <a:ext cx="4648200" cy="76200"/>
          </a:xfrm>
          <a:prstGeom prst="rect">
            <a:avLst/>
          </a:prstGeom>
        </p:spPr>
      </p:pic>
    </p:spTree>
    <p:extLst>
      <p:ext uri="{BB962C8B-B14F-4D97-AF65-F5344CB8AC3E}">
        <p14:creationId xmlns:p14="http://schemas.microsoft.com/office/powerpoint/2010/main" val="13678176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9ACBD9-87C1-B94B-ACCF-A9AA1CEF95D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64F32ED-5F27-1540-9DD0-7094810CE489}"/>
              </a:ext>
            </a:extLst>
          </p:cNvPr>
          <p:cNvSpPr>
            <a:spLocks noGrp="1"/>
          </p:cNvSpPr>
          <p:nvPr>
            <p:ph type="body" idx="1"/>
          </p:nvPr>
        </p:nvSpPr>
        <p:spPr>
          <a:xfrm>
            <a:off x="839788" y="1681163"/>
            <a:ext cx="5157787" cy="823912"/>
          </a:xfrm>
        </p:spPr>
        <p:txBody>
          <a:bodyPr anchor="b"/>
          <a:lstStyle>
            <a:lvl1pPr marL="0" indent="0">
              <a:buNone/>
              <a:defRPr sz="2400" b="1">
                <a:solidFill>
                  <a:srgbClr val="9ACA3B"/>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697EA0D1-9CCA-3F48-9710-F297AD9983EE}"/>
              </a:ext>
            </a:extLst>
          </p:cNvPr>
          <p:cNvSpPr>
            <a:spLocks noGrp="1"/>
          </p:cNvSpPr>
          <p:nvPr>
            <p:ph sz="half" idx="2"/>
          </p:nvPr>
        </p:nvSpPr>
        <p:spPr>
          <a:xfrm>
            <a:off x="839788" y="2505075"/>
            <a:ext cx="5157787" cy="330563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219A50C-E5DA-5F43-A301-2F03813C33AE}"/>
              </a:ext>
            </a:extLst>
          </p:cNvPr>
          <p:cNvSpPr>
            <a:spLocks noGrp="1"/>
          </p:cNvSpPr>
          <p:nvPr>
            <p:ph type="body" sz="quarter" idx="3"/>
          </p:nvPr>
        </p:nvSpPr>
        <p:spPr>
          <a:xfrm>
            <a:off x="6172200" y="1681163"/>
            <a:ext cx="5183188" cy="823912"/>
          </a:xfrm>
        </p:spPr>
        <p:txBody>
          <a:bodyPr anchor="b"/>
          <a:lstStyle>
            <a:lvl1pPr marL="0" indent="0">
              <a:buNone/>
              <a:defRPr sz="2400" b="1">
                <a:solidFill>
                  <a:srgbClr val="9ACA3B"/>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A17BD6D3-8A82-904C-B43B-D9525462A781}"/>
              </a:ext>
            </a:extLst>
          </p:cNvPr>
          <p:cNvSpPr>
            <a:spLocks noGrp="1"/>
          </p:cNvSpPr>
          <p:nvPr>
            <p:ph sz="quarter" idx="4"/>
          </p:nvPr>
        </p:nvSpPr>
        <p:spPr>
          <a:xfrm>
            <a:off x="6172200" y="2505075"/>
            <a:ext cx="5183188" cy="330195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12" name="Picture 11">
            <a:extLst>
              <a:ext uri="{FF2B5EF4-FFF2-40B4-BE49-F238E27FC236}">
                <a16:creationId xmlns:a16="http://schemas.microsoft.com/office/drawing/2014/main" id="{BD734B70-AA78-CD44-BAD9-8096ED33A384}"/>
              </a:ext>
            </a:extLst>
          </p:cNvPr>
          <p:cNvPicPr>
            <a:picLocks noChangeAspect="1"/>
          </p:cNvPicPr>
          <p:nvPr userDrawn="1"/>
        </p:nvPicPr>
        <p:blipFill>
          <a:blip r:embed="rId2"/>
          <a:stretch>
            <a:fillRect/>
          </a:stretch>
        </p:blipFill>
        <p:spPr>
          <a:xfrm>
            <a:off x="258074" y="6087873"/>
            <a:ext cx="2319405" cy="630318"/>
          </a:xfrm>
          <a:prstGeom prst="rect">
            <a:avLst/>
          </a:prstGeom>
        </p:spPr>
      </p:pic>
      <p:pic>
        <p:nvPicPr>
          <p:cNvPr id="13" name="Picture 12">
            <a:extLst>
              <a:ext uri="{FF2B5EF4-FFF2-40B4-BE49-F238E27FC236}">
                <a16:creationId xmlns:a16="http://schemas.microsoft.com/office/drawing/2014/main" id="{06B86CD4-DB9B-7A4D-BD22-CD124E78F46C}"/>
              </a:ext>
            </a:extLst>
          </p:cNvPr>
          <p:cNvPicPr>
            <a:picLocks noChangeAspect="1"/>
          </p:cNvPicPr>
          <p:nvPr userDrawn="1"/>
        </p:nvPicPr>
        <p:blipFill>
          <a:blip r:embed="rId3"/>
          <a:stretch>
            <a:fillRect/>
          </a:stretch>
        </p:blipFill>
        <p:spPr>
          <a:xfrm>
            <a:off x="9690789" y="6022722"/>
            <a:ext cx="2186471" cy="780882"/>
          </a:xfrm>
          <a:prstGeom prst="rect">
            <a:avLst/>
          </a:prstGeom>
        </p:spPr>
      </p:pic>
      <p:pic>
        <p:nvPicPr>
          <p:cNvPr id="14" name="Picture 13">
            <a:extLst>
              <a:ext uri="{FF2B5EF4-FFF2-40B4-BE49-F238E27FC236}">
                <a16:creationId xmlns:a16="http://schemas.microsoft.com/office/drawing/2014/main" id="{37043139-97B0-7A45-96BC-5AB647BB2C39}"/>
              </a:ext>
            </a:extLst>
          </p:cNvPr>
          <p:cNvPicPr>
            <a:picLocks noChangeAspect="1"/>
          </p:cNvPicPr>
          <p:nvPr userDrawn="1"/>
        </p:nvPicPr>
        <p:blipFill rotWithShape="1">
          <a:blip r:embed="rId4"/>
          <a:srcRect b="4829"/>
          <a:stretch/>
        </p:blipFill>
        <p:spPr>
          <a:xfrm>
            <a:off x="0" y="5913032"/>
            <a:ext cx="7543800" cy="72520"/>
          </a:xfrm>
          <a:prstGeom prst="rect">
            <a:avLst/>
          </a:prstGeom>
        </p:spPr>
      </p:pic>
      <p:pic>
        <p:nvPicPr>
          <p:cNvPr id="15" name="Picture 14">
            <a:extLst>
              <a:ext uri="{FF2B5EF4-FFF2-40B4-BE49-F238E27FC236}">
                <a16:creationId xmlns:a16="http://schemas.microsoft.com/office/drawing/2014/main" id="{698163F7-DD75-D44C-A205-510A30B3B9CA}"/>
              </a:ext>
            </a:extLst>
          </p:cNvPr>
          <p:cNvPicPr>
            <a:picLocks noChangeAspect="1"/>
          </p:cNvPicPr>
          <p:nvPr userDrawn="1"/>
        </p:nvPicPr>
        <p:blipFill rotWithShape="1">
          <a:blip r:embed="rId4"/>
          <a:srcRect r="38384"/>
          <a:stretch/>
        </p:blipFill>
        <p:spPr>
          <a:xfrm>
            <a:off x="7543800" y="5909352"/>
            <a:ext cx="4648200" cy="76200"/>
          </a:xfrm>
          <a:prstGeom prst="rect">
            <a:avLst/>
          </a:prstGeom>
        </p:spPr>
      </p:pic>
      <p:sp>
        <p:nvSpPr>
          <p:cNvPr id="16" name="Date Placeholder 3">
            <a:extLst>
              <a:ext uri="{FF2B5EF4-FFF2-40B4-BE49-F238E27FC236}">
                <a16:creationId xmlns:a16="http://schemas.microsoft.com/office/drawing/2014/main" id="{A0F9D088-69BD-C744-8362-058C3AE85E88}"/>
              </a:ext>
            </a:extLst>
          </p:cNvPr>
          <p:cNvSpPr txBox="1">
            <a:spLocks/>
          </p:cNvSpPr>
          <p:nvPr userDrawn="1"/>
        </p:nvSpPr>
        <p:spPr>
          <a:xfrm>
            <a:off x="2718249" y="6353066"/>
            <a:ext cx="1252331"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18" name="Footer Placeholder 4">
            <a:extLst>
              <a:ext uri="{FF2B5EF4-FFF2-40B4-BE49-F238E27FC236}">
                <a16:creationId xmlns:a16="http://schemas.microsoft.com/office/drawing/2014/main" id="{AF76B5F2-17EE-8E42-9FC5-E041F0BDA5D8}"/>
              </a:ext>
            </a:extLst>
          </p:cNvPr>
          <p:cNvSpPr>
            <a:spLocks noGrp="1"/>
          </p:cNvSpPr>
          <p:nvPr>
            <p:ph type="ftr" sz="quarter" idx="11"/>
          </p:nvPr>
        </p:nvSpPr>
        <p:spPr>
          <a:xfrm>
            <a:off x="4038600" y="6356350"/>
            <a:ext cx="4114800" cy="365125"/>
          </a:xfrm>
          <a:prstGeom prst="rect">
            <a:avLst/>
          </a:prstGeom>
        </p:spPr>
        <p:txBody>
          <a:bodyPr anchor="ctr"/>
          <a:lstStyle>
            <a:lvl1pPr algn="ctr">
              <a:defRPr lang="en-US" sz="1200" kern="1200" dirty="0">
                <a:solidFill>
                  <a:schemeClr val="tx1">
                    <a:tint val="75000"/>
                  </a:schemeClr>
                </a:solidFill>
                <a:latin typeface="+mn-lt"/>
                <a:ea typeface="+mn-ea"/>
                <a:cs typeface="+mn-cs"/>
              </a:defRPr>
            </a:lvl1pPr>
          </a:lstStyle>
          <a:p>
            <a:endParaRPr lang="en-GB" dirty="0"/>
          </a:p>
        </p:txBody>
      </p:sp>
    </p:spTree>
    <p:extLst>
      <p:ext uri="{BB962C8B-B14F-4D97-AF65-F5344CB8AC3E}">
        <p14:creationId xmlns:p14="http://schemas.microsoft.com/office/powerpoint/2010/main" val="2547540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1C5C8E-9384-3D4F-ACA5-D51F7561273B}"/>
              </a:ext>
            </a:extLst>
          </p:cNvPr>
          <p:cNvSpPr>
            <a:spLocks noGrp="1"/>
          </p:cNvSpPr>
          <p:nvPr>
            <p:ph type="title"/>
          </p:nvPr>
        </p:nvSpPr>
        <p:spPr/>
        <p:txBody>
          <a:bodyPr/>
          <a:lstStyle/>
          <a:p>
            <a:r>
              <a:rPr lang="en-US"/>
              <a:t>Click to edit Master title style</a:t>
            </a:r>
          </a:p>
        </p:txBody>
      </p:sp>
      <p:pic>
        <p:nvPicPr>
          <p:cNvPr id="8" name="Picture 7">
            <a:extLst>
              <a:ext uri="{FF2B5EF4-FFF2-40B4-BE49-F238E27FC236}">
                <a16:creationId xmlns:a16="http://schemas.microsoft.com/office/drawing/2014/main" id="{3F6ED1E4-461A-E441-AE59-0C458163E8D9}"/>
              </a:ext>
            </a:extLst>
          </p:cNvPr>
          <p:cNvPicPr>
            <a:picLocks noChangeAspect="1"/>
          </p:cNvPicPr>
          <p:nvPr userDrawn="1"/>
        </p:nvPicPr>
        <p:blipFill>
          <a:blip r:embed="rId2"/>
          <a:stretch>
            <a:fillRect/>
          </a:stretch>
        </p:blipFill>
        <p:spPr>
          <a:xfrm>
            <a:off x="258074" y="6087873"/>
            <a:ext cx="2319405" cy="630318"/>
          </a:xfrm>
          <a:prstGeom prst="rect">
            <a:avLst/>
          </a:prstGeom>
        </p:spPr>
      </p:pic>
      <p:pic>
        <p:nvPicPr>
          <p:cNvPr id="9" name="Picture 8">
            <a:extLst>
              <a:ext uri="{FF2B5EF4-FFF2-40B4-BE49-F238E27FC236}">
                <a16:creationId xmlns:a16="http://schemas.microsoft.com/office/drawing/2014/main" id="{B4C50258-ED1D-D146-8C2E-7B6EC11FDA39}"/>
              </a:ext>
            </a:extLst>
          </p:cNvPr>
          <p:cNvPicPr>
            <a:picLocks noChangeAspect="1"/>
          </p:cNvPicPr>
          <p:nvPr userDrawn="1"/>
        </p:nvPicPr>
        <p:blipFill>
          <a:blip r:embed="rId3"/>
          <a:stretch>
            <a:fillRect/>
          </a:stretch>
        </p:blipFill>
        <p:spPr>
          <a:xfrm>
            <a:off x="9690789" y="6022722"/>
            <a:ext cx="2186471" cy="780882"/>
          </a:xfrm>
          <a:prstGeom prst="rect">
            <a:avLst/>
          </a:prstGeom>
        </p:spPr>
      </p:pic>
      <p:pic>
        <p:nvPicPr>
          <p:cNvPr id="10" name="Picture 9">
            <a:extLst>
              <a:ext uri="{FF2B5EF4-FFF2-40B4-BE49-F238E27FC236}">
                <a16:creationId xmlns:a16="http://schemas.microsoft.com/office/drawing/2014/main" id="{E845D11A-AA56-7649-B4FF-4EDB81B69E65}"/>
              </a:ext>
            </a:extLst>
          </p:cNvPr>
          <p:cNvPicPr>
            <a:picLocks noChangeAspect="1"/>
          </p:cNvPicPr>
          <p:nvPr userDrawn="1"/>
        </p:nvPicPr>
        <p:blipFill rotWithShape="1">
          <a:blip r:embed="rId4"/>
          <a:srcRect b="4829"/>
          <a:stretch/>
        </p:blipFill>
        <p:spPr>
          <a:xfrm>
            <a:off x="0" y="5913032"/>
            <a:ext cx="7543800" cy="72520"/>
          </a:xfrm>
          <a:prstGeom prst="rect">
            <a:avLst/>
          </a:prstGeom>
        </p:spPr>
      </p:pic>
      <p:pic>
        <p:nvPicPr>
          <p:cNvPr id="11" name="Picture 10">
            <a:extLst>
              <a:ext uri="{FF2B5EF4-FFF2-40B4-BE49-F238E27FC236}">
                <a16:creationId xmlns:a16="http://schemas.microsoft.com/office/drawing/2014/main" id="{4281409D-059B-EF42-8AF4-59D2793966DA}"/>
              </a:ext>
            </a:extLst>
          </p:cNvPr>
          <p:cNvPicPr>
            <a:picLocks noChangeAspect="1"/>
          </p:cNvPicPr>
          <p:nvPr userDrawn="1"/>
        </p:nvPicPr>
        <p:blipFill rotWithShape="1">
          <a:blip r:embed="rId4"/>
          <a:srcRect r="38384"/>
          <a:stretch/>
        </p:blipFill>
        <p:spPr>
          <a:xfrm>
            <a:off x="7543800" y="5909352"/>
            <a:ext cx="4648200" cy="76200"/>
          </a:xfrm>
          <a:prstGeom prst="rect">
            <a:avLst/>
          </a:prstGeom>
        </p:spPr>
      </p:pic>
      <p:sp>
        <p:nvSpPr>
          <p:cNvPr id="12" name="Date Placeholder 3">
            <a:extLst>
              <a:ext uri="{FF2B5EF4-FFF2-40B4-BE49-F238E27FC236}">
                <a16:creationId xmlns:a16="http://schemas.microsoft.com/office/drawing/2014/main" id="{259EF3BC-5010-5845-A1AB-0A44E6EA05C3}"/>
              </a:ext>
            </a:extLst>
          </p:cNvPr>
          <p:cNvSpPr txBox="1">
            <a:spLocks/>
          </p:cNvSpPr>
          <p:nvPr userDrawn="1"/>
        </p:nvSpPr>
        <p:spPr>
          <a:xfrm>
            <a:off x="2718249" y="6353066"/>
            <a:ext cx="1252331"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0FAF9CB-BB0A-DB40-975F-E87274CB11BD}" type="datetimeFigureOut">
              <a:rPr lang="en-US" smtClean="0"/>
              <a:pPr/>
              <a:t>1/6/2020</a:t>
            </a:fld>
            <a:endParaRPr lang="en-US" dirty="0"/>
          </a:p>
        </p:txBody>
      </p:sp>
      <p:sp>
        <p:nvSpPr>
          <p:cNvPr id="13" name="Slide Number Placeholder 5">
            <a:extLst>
              <a:ext uri="{FF2B5EF4-FFF2-40B4-BE49-F238E27FC236}">
                <a16:creationId xmlns:a16="http://schemas.microsoft.com/office/drawing/2014/main" id="{9314E035-BF22-4F48-841A-6E58B4A7C61D}"/>
              </a:ext>
            </a:extLst>
          </p:cNvPr>
          <p:cNvSpPr txBox="1">
            <a:spLocks/>
          </p:cNvSpPr>
          <p:nvPr userDrawn="1"/>
        </p:nvSpPr>
        <p:spPr>
          <a:xfrm>
            <a:off x="8153400" y="6355028"/>
            <a:ext cx="1119809"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9372DA1-5C04-C44B-8484-8C88969ED193}" type="slidenum">
              <a:rPr lang="en-US" smtClean="0"/>
              <a:pPr/>
              <a:t>‹#›</a:t>
            </a:fld>
            <a:endParaRPr lang="en-US" dirty="0"/>
          </a:p>
        </p:txBody>
      </p:sp>
      <p:sp>
        <p:nvSpPr>
          <p:cNvPr id="14" name="Footer Placeholder 4">
            <a:extLst>
              <a:ext uri="{FF2B5EF4-FFF2-40B4-BE49-F238E27FC236}">
                <a16:creationId xmlns:a16="http://schemas.microsoft.com/office/drawing/2014/main" id="{C2B51C5C-94F5-0D42-922A-85E18D677881}"/>
              </a:ext>
            </a:extLst>
          </p:cNvPr>
          <p:cNvSpPr>
            <a:spLocks noGrp="1"/>
          </p:cNvSpPr>
          <p:nvPr>
            <p:ph type="ftr" sz="quarter" idx="11"/>
          </p:nvPr>
        </p:nvSpPr>
        <p:spPr>
          <a:xfrm>
            <a:off x="4038600" y="6356350"/>
            <a:ext cx="4114800" cy="365125"/>
          </a:xfrm>
          <a:prstGeom prst="rect">
            <a:avLst/>
          </a:prstGeom>
        </p:spPr>
        <p:txBody>
          <a:bodyPr anchor="ctr"/>
          <a:lstStyle>
            <a:lvl1pPr algn="ctr">
              <a:defRPr lang="en-US" sz="1200" kern="1200" dirty="0">
                <a:solidFill>
                  <a:schemeClr val="tx1">
                    <a:tint val="75000"/>
                  </a:schemeClr>
                </a:solidFill>
                <a:latin typeface="+mn-lt"/>
                <a:ea typeface="+mn-ea"/>
                <a:cs typeface="+mn-cs"/>
              </a:defRPr>
            </a:lvl1pPr>
          </a:lstStyle>
          <a:p>
            <a:endParaRPr lang="en-GB" dirty="0"/>
          </a:p>
        </p:txBody>
      </p:sp>
    </p:spTree>
    <p:extLst>
      <p:ext uri="{BB962C8B-B14F-4D97-AF65-F5344CB8AC3E}">
        <p14:creationId xmlns:p14="http://schemas.microsoft.com/office/powerpoint/2010/main" val="42343971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4C3A0CA-681A-5746-BD22-6912714F1BCF}"/>
              </a:ext>
            </a:extLst>
          </p:cNvPr>
          <p:cNvPicPr>
            <a:picLocks noChangeAspect="1"/>
          </p:cNvPicPr>
          <p:nvPr userDrawn="1"/>
        </p:nvPicPr>
        <p:blipFill>
          <a:blip r:embed="rId2"/>
          <a:stretch>
            <a:fillRect/>
          </a:stretch>
        </p:blipFill>
        <p:spPr>
          <a:xfrm>
            <a:off x="258074" y="6087873"/>
            <a:ext cx="2319405" cy="630318"/>
          </a:xfrm>
          <a:prstGeom prst="rect">
            <a:avLst/>
          </a:prstGeom>
        </p:spPr>
      </p:pic>
      <p:pic>
        <p:nvPicPr>
          <p:cNvPr id="8" name="Picture 7">
            <a:extLst>
              <a:ext uri="{FF2B5EF4-FFF2-40B4-BE49-F238E27FC236}">
                <a16:creationId xmlns:a16="http://schemas.microsoft.com/office/drawing/2014/main" id="{ABF75ED9-6D00-864B-B176-A76DB99D4265}"/>
              </a:ext>
            </a:extLst>
          </p:cNvPr>
          <p:cNvPicPr>
            <a:picLocks noChangeAspect="1"/>
          </p:cNvPicPr>
          <p:nvPr userDrawn="1"/>
        </p:nvPicPr>
        <p:blipFill>
          <a:blip r:embed="rId3"/>
          <a:stretch>
            <a:fillRect/>
          </a:stretch>
        </p:blipFill>
        <p:spPr>
          <a:xfrm>
            <a:off x="9690789" y="6022722"/>
            <a:ext cx="2186471" cy="780882"/>
          </a:xfrm>
          <a:prstGeom prst="rect">
            <a:avLst/>
          </a:prstGeom>
        </p:spPr>
      </p:pic>
      <p:pic>
        <p:nvPicPr>
          <p:cNvPr id="9" name="Picture 8">
            <a:extLst>
              <a:ext uri="{FF2B5EF4-FFF2-40B4-BE49-F238E27FC236}">
                <a16:creationId xmlns:a16="http://schemas.microsoft.com/office/drawing/2014/main" id="{ADFD5FB3-681A-0A44-B0C4-7371804D50C5}"/>
              </a:ext>
            </a:extLst>
          </p:cNvPr>
          <p:cNvPicPr>
            <a:picLocks noChangeAspect="1"/>
          </p:cNvPicPr>
          <p:nvPr userDrawn="1"/>
        </p:nvPicPr>
        <p:blipFill rotWithShape="1">
          <a:blip r:embed="rId4"/>
          <a:srcRect b="4829"/>
          <a:stretch/>
        </p:blipFill>
        <p:spPr>
          <a:xfrm>
            <a:off x="0" y="5913032"/>
            <a:ext cx="7543800" cy="72520"/>
          </a:xfrm>
          <a:prstGeom prst="rect">
            <a:avLst/>
          </a:prstGeom>
        </p:spPr>
      </p:pic>
      <p:pic>
        <p:nvPicPr>
          <p:cNvPr id="10" name="Picture 9">
            <a:extLst>
              <a:ext uri="{FF2B5EF4-FFF2-40B4-BE49-F238E27FC236}">
                <a16:creationId xmlns:a16="http://schemas.microsoft.com/office/drawing/2014/main" id="{6A6ABC32-DB25-8449-B01A-CD2158EA63D2}"/>
              </a:ext>
            </a:extLst>
          </p:cNvPr>
          <p:cNvPicPr>
            <a:picLocks noChangeAspect="1"/>
          </p:cNvPicPr>
          <p:nvPr userDrawn="1"/>
        </p:nvPicPr>
        <p:blipFill rotWithShape="1">
          <a:blip r:embed="rId4"/>
          <a:srcRect r="38384"/>
          <a:stretch/>
        </p:blipFill>
        <p:spPr>
          <a:xfrm>
            <a:off x="7543800" y="5909352"/>
            <a:ext cx="4648200" cy="76200"/>
          </a:xfrm>
          <a:prstGeom prst="rect">
            <a:avLst/>
          </a:prstGeom>
        </p:spPr>
      </p:pic>
      <p:sp>
        <p:nvSpPr>
          <p:cNvPr id="11" name="Date Placeholder 3">
            <a:extLst>
              <a:ext uri="{FF2B5EF4-FFF2-40B4-BE49-F238E27FC236}">
                <a16:creationId xmlns:a16="http://schemas.microsoft.com/office/drawing/2014/main" id="{A03FE603-1B2B-4F40-8D04-69D980EC8825}"/>
              </a:ext>
            </a:extLst>
          </p:cNvPr>
          <p:cNvSpPr txBox="1">
            <a:spLocks/>
          </p:cNvSpPr>
          <p:nvPr userDrawn="1"/>
        </p:nvSpPr>
        <p:spPr>
          <a:xfrm>
            <a:off x="2718249" y="6353066"/>
            <a:ext cx="1252331"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0FAF9CB-BB0A-DB40-975F-E87274CB11BD}" type="datetimeFigureOut">
              <a:rPr lang="en-US" smtClean="0"/>
              <a:pPr/>
              <a:t>1/6/2020</a:t>
            </a:fld>
            <a:endParaRPr lang="en-US" dirty="0"/>
          </a:p>
        </p:txBody>
      </p:sp>
      <p:sp>
        <p:nvSpPr>
          <p:cNvPr id="12" name="Slide Number Placeholder 5">
            <a:extLst>
              <a:ext uri="{FF2B5EF4-FFF2-40B4-BE49-F238E27FC236}">
                <a16:creationId xmlns:a16="http://schemas.microsoft.com/office/drawing/2014/main" id="{43BF7CF7-37E7-8A4D-9031-86328169C60D}"/>
              </a:ext>
            </a:extLst>
          </p:cNvPr>
          <p:cNvSpPr txBox="1">
            <a:spLocks/>
          </p:cNvSpPr>
          <p:nvPr userDrawn="1"/>
        </p:nvSpPr>
        <p:spPr>
          <a:xfrm>
            <a:off x="8153400" y="6355028"/>
            <a:ext cx="1119809"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9372DA1-5C04-C44B-8484-8C88969ED193}" type="slidenum">
              <a:rPr lang="en-US" smtClean="0"/>
              <a:pPr/>
              <a:t>‹#›</a:t>
            </a:fld>
            <a:endParaRPr lang="en-US" dirty="0"/>
          </a:p>
        </p:txBody>
      </p:sp>
      <p:sp>
        <p:nvSpPr>
          <p:cNvPr id="13" name="Footer Placeholder 4">
            <a:extLst>
              <a:ext uri="{FF2B5EF4-FFF2-40B4-BE49-F238E27FC236}">
                <a16:creationId xmlns:a16="http://schemas.microsoft.com/office/drawing/2014/main" id="{23B54858-8A2B-5344-875A-D2C94C8E1BBE}"/>
              </a:ext>
            </a:extLst>
          </p:cNvPr>
          <p:cNvSpPr>
            <a:spLocks noGrp="1"/>
          </p:cNvSpPr>
          <p:nvPr>
            <p:ph type="ftr" sz="quarter" idx="11"/>
          </p:nvPr>
        </p:nvSpPr>
        <p:spPr>
          <a:xfrm>
            <a:off x="4038600" y="6356350"/>
            <a:ext cx="4114800" cy="365125"/>
          </a:xfrm>
          <a:prstGeom prst="rect">
            <a:avLst/>
          </a:prstGeom>
        </p:spPr>
        <p:txBody>
          <a:bodyPr anchor="ctr"/>
          <a:lstStyle>
            <a:lvl1pPr algn="ctr">
              <a:defRPr lang="en-US" sz="1200" kern="1200" dirty="0">
                <a:solidFill>
                  <a:schemeClr val="tx1">
                    <a:tint val="75000"/>
                  </a:schemeClr>
                </a:solidFill>
                <a:latin typeface="+mn-lt"/>
                <a:ea typeface="+mn-ea"/>
                <a:cs typeface="+mn-cs"/>
              </a:defRPr>
            </a:lvl1pPr>
          </a:lstStyle>
          <a:p>
            <a:endParaRPr lang="en-GB" dirty="0"/>
          </a:p>
        </p:txBody>
      </p:sp>
    </p:spTree>
    <p:extLst>
      <p:ext uri="{BB962C8B-B14F-4D97-AF65-F5344CB8AC3E}">
        <p14:creationId xmlns:p14="http://schemas.microsoft.com/office/powerpoint/2010/main" val="31364975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5A3E0D-01F8-FA4E-B685-A52E882BE71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C7E63C4-2746-804C-8E68-A0E0D83FAC1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6AECB6B-96EB-9E43-A791-29DE626883A0}"/>
              </a:ext>
            </a:extLst>
          </p:cNvPr>
          <p:cNvSpPr>
            <a:spLocks noGrp="1"/>
          </p:cNvSpPr>
          <p:nvPr>
            <p:ph type="body" sz="half" idx="2"/>
          </p:nvPr>
        </p:nvSpPr>
        <p:spPr>
          <a:xfrm>
            <a:off x="839788" y="2057400"/>
            <a:ext cx="3932237" cy="3811588"/>
          </a:xfrm>
        </p:spPr>
        <p:txBody>
          <a:bodyPr/>
          <a:lstStyle>
            <a:lvl1pPr marL="0" indent="0">
              <a:buNone/>
              <a:defRPr sz="1600">
                <a:solidFill>
                  <a:srgbClr val="9ACA3B"/>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8" name="Date Placeholder 3">
            <a:extLst>
              <a:ext uri="{FF2B5EF4-FFF2-40B4-BE49-F238E27FC236}">
                <a16:creationId xmlns:a16="http://schemas.microsoft.com/office/drawing/2014/main" id="{A3865E40-8034-D340-B9D6-D3FD4E39C1C3}"/>
              </a:ext>
            </a:extLst>
          </p:cNvPr>
          <p:cNvSpPr txBox="1">
            <a:spLocks/>
          </p:cNvSpPr>
          <p:nvPr userDrawn="1"/>
        </p:nvSpPr>
        <p:spPr>
          <a:xfrm>
            <a:off x="2718249" y="6353066"/>
            <a:ext cx="1252331"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0FAF9CB-BB0A-DB40-975F-E87274CB11BD}" type="datetimeFigureOut">
              <a:rPr lang="en-US" smtClean="0"/>
              <a:pPr/>
              <a:t>1/6/2020</a:t>
            </a:fld>
            <a:endParaRPr lang="en-US" dirty="0"/>
          </a:p>
        </p:txBody>
      </p:sp>
      <p:sp>
        <p:nvSpPr>
          <p:cNvPr id="9" name="Slide Number Placeholder 5">
            <a:extLst>
              <a:ext uri="{FF2B5EF4-FFF2-40B4-BE49-F238E27FC236}">
                <a16:creationId xmlns:a16="http://schemas.microsoft.com/office/drawing/2014/main" id="{2E07DEB6-95EF-4743-8AEC-326B042E33FD}"/>
              </a:ext>
            </a:extLst>
          </p:cNvPr>
          <p:cNvSpPr txBox="1">
            <a:spLocks/>
          </p:cNvSpPr>
          <p:nvPr userDrawn="1"/>
        </p:nvSpPr>
        <p:spPr>
          <a:xfrm>
            <a:off x="8153400" y="6355028"/>
            <a:ext cx="1119809"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9372DA1-5C04-C44B-8484-8C88969ED193}" type="slidenum">
              <a:rPr lang="en-US" smtClean="0"/>
              <a:pPr/>
              <a:t>‹#›</a:t>
            </a:fld>
            <a:endParaRPr lang="en-US" dirty="0"/>
          </a:p>
        </p:txBody>
      </p:sp>
      <p:sp>
        <p:nvSpPr>
          <p:cNvPr id="10" name="Footer Placeholder 4">
            <a:extLst>
              <a:ext uri="{FF2B5EF4-FFF2-40B4-BE49-F238E27FC236}">
                <a16:creationId xmlns:a16="http://schemas.microsoft.com/office/drawing/2014/main" id="{7E266266-BC59-4743-A404-C8FF0A2CD53F}"/>
              </a:ext>
            </a:extLst>
          </p:cNvPr>
          <p:cNvSpPr>
            <a:spLocks noGrp="1"/>
          </p:cNvSpPr>
          <p:nvPr>
            <p:ph type="ftr" sz="quarter" idx="11"/>
          </p:nvPr>
        </p:nvSpPr>
        <p:spPr>
          <a:xfrm>
            <a:off x="4038600" y="6356350"/>
            <a:ext cx="4114800" cy="365125"/>
          </a:xfrm>
          <a:prstGeom prst="rect">
            <a:avLst/>
          </a:prstGeom>
        </p:spPr>
        <p:txBody>
          <a:bodyPr anchor="ctr"/>
          <a:lstStyle>
            <a:lvl1pPr algn="ctr">
              <a:defRPr lang="en-US" sz="1200" kern="1200" dirty="0">
                <a:solidFill>
                  <a:schemeClr val="tx1">
                    <a:tint val="75000"/>
                  </a:schemeClr>
                </a:solidFill>
                <a:latin typeface="+mn-lt"/>
                <a:ea typeface="+mn-ea"/>
                <a:cs typeface="+mn-cs"/>
              </a:defRPr>
            </a:lvl1pPr>
          </a:lstStyle>
          <a:p>
            <a:endParaRPr lang="en-GB" dirty="0"/>
          </a:p>
        </p:txBody>
      </p:sp>
    </p:spTree>
    <p:extLst>
      <p:ext uri="{BB962C8B-B14F-4D97-AF65-F5344CB8AC3E}">
        <p14:creationId xmlns:p14="http://schemas.microsoft.com/office/powerpoint/2010/main" val="27551293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DE775D-A309-F441-BE1F-7E7047D7EAF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9A270A9-454C-3940-8551-63DECFB2684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a:extLst>
              <a:ext uri="{FF2B5EF4-FFF2-40B4-BE49-F238E27FC236}">
                <a16:creationId xmlns:a16="http://schemas.microsoft.com/office/drawing/2014/main" id="{046DFACD-EA45-FE4A-8C8B-639F0A858840}"/>
              </a:ext>
            </a:extLst>
          </p:cNvPr>
          <p:cNvSpPr>
            <a:spLocks noGrp="1"/>
          </p:cNvSpPr>
          <p:nvPr>
            <p:ph type="body" sz="half" idx="2"/>
          </p:nvPr>
        </p:nvSpPr>
        <p:spPr>
          <a:xfrm>
            <a:off x="839788" y="2057400"/>
            <a:ext cx="3932237" cy="3811588"/>
          </a:xfrm>
        </p:spPr>
        <p:txBody>
          <a:bodyPr/>
          <a:lstStyle>
            <a:lvl1pPr marL="0" indent="0">
              <a:buNone/>
              <a:defRPr sz="1600">
                <a:solidFill>
                  <a:srgbClr val="9ACA3B"/>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8" name="Date Placeholder 3">
            <a:extLst>
              <a:ext uri="{FF2B5EF4-FFF2-40B4-BE49-F238E27FC236}">
                <a16:creationId xmlns:a16="http://schemas.microsoft.com/office/drawing/2014/main" id="{0DFEDD00-C611-C04A-B435-A5DC10643DB6}"/>
              </a:ext>
            </a:extLst>
          </p:cNvPr>
          <p:cNvSpPr txBox="1">
            <a:spLocks/>
          </p:cNvSpPr>
          <p:nvPr userDrawn="1"/>
        </p:nvSpPr>
        <p:spPr>
          <a:xfrm>
            <a:off x="2718249" y="6353066"/>
            <a:ext cx="1252331"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0FAF9CB-BB0A-DB40-975F-E87274CB11BD}" type="datetimeFigureOut">
              <a:rPr lang="en-US" smtClean="0"/>
              <a:pPr/>
              <a:t>1/6/2020</a:t>
            </a:fld>
            <a:endParaRPr lang="en-US" dirty="0"/>
          </a:p>
        </p:txBody>
      </p:sp>
      <p:sp>
        <p:nvSpPr>
          <p:cNvPr id="9" name="Slide Number Placeholder 5">
            <a:extLst>
              <a:ext uri="{FF2B5EF4-FFF2-40B4-BE49-F238E27FC236}">
                <a16:creationId xmlns:a16="http://schemas.microsoft.com/office/drawing/2014/main" id="{A73829DD-0291-0F40-89E8-5915601D24F0}"/>
              </a:ext>
            </a:extLst>
          </p:cNvPr>
          <p:cNvSpPr txBox="1">
            <a:spLocks/>
          </p:cNvSpPr>
          <p:nvPr userDrawn="1"/>
        </p:nvSpPr>
        <p:spPr>
          <a:xfrm>
            <a:off x="8153400" y="6355028"/>
            <a:ext cx="1119809"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9372DA1-5C04-C44B-8484-8C88969ED193}" type="slidenum">
              <a:rPr lang="en-US" smtClean="0"/>
              <a:pPr/>
              <a:t>‹#›</a:t>
            </a:fld>
            <a:endParaRPr lang="en-US" dirty="0"/>
          </a:p>
        </p:txBody>
      </p:sp>
      <p:sp>
        <p:nvSpPr>
          <p:cNvPr id="10" name="Footer Placeholder 4">
            <a:extLst>
              <a:ext uri="{FF2B5EF4-FFF2-40B4-BE49-F238E27FC236}">
                <a16:creationId xmlns:a16="http://schemas.microsoft.com/office/drawing/2014/main" id="{2FB3D4B5-2686-1149-BDA4-2372B1D0C77F}"/>
              </a:ext>
            </a:extLst>
          </p:cNvPr>
          <p:cNvSpPr>
            <a:spLocks noGrp="1"/>
          </p:cNvSpPr>
          <p:nvPr>
            <p:ph type="ftr" sz="quarter" idx="11"/>
          </p:nvPr>
        </p:nvSpPr>
        <p:spPr>
          <a:xfrm>
            <a:off x="4038600" y="6356350"/>
            <a:ext cx="4114800" cy="365125"/>
          </a:xfrm>
          <a:prstGeom prst="rect">
            <a:avLst/>
          </a:prstGeom>
        </p:spPr>
        <p:txBody>
          <a:bodyPr anchor="ctr"/>
          <a:lstStyle>
            <a:lvl1pPr algn="ctr">
              <a:defRPr lang="en-US" sz="1200" kern="1200" dirty="0">
                <a:solidFill>
                  <a:schemeClr val="tx1">
                    <a:tint val="75000"/>
                  </a:schemeClr>
                </a:solidFill>
                <a:latin typeface="+mn-lt"/>
                <a:ea typeface="+mn-ea"/>
                <a:cs typeface="+mn-cs"/>
              </a:defRPr>
            </a:lvl1pPr>
          </a:lstStyle>
          <a:p>
            <a:endParaRPr lang="en-GB" dirty="0"/>
          </a:p>
        </p:txBody>
      </p:sp>
    </p:spTree>
    <p:extLst>
      <p:ext uri="{BB962C8B-B14F-4D97-AF65-F5344CB8AC3E}">
        <p14:creationId xmlns:p14="http://schemas.microsoft.com/office/powerpoint/2010/main" val="23477016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6B7E6D-E5DA-1444-84CC-FAEEC89441C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0451C0A-D632-BA41-BBBD-9C0E8D1F9C39}"/>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a:extLst>
              <a:ext uri="{FF2B5EF4-FFF2-40B4-BE49-F238E27FC236}">
                <a16:creationId xmlns:a16="http://schemas.microsoft.com/office/drawing/2014/main" id="{DA997F7F-C880-A145-BACD-AAAF72218A25}"/>
              </a:ext>
            </a:extLst>
          </p:cNvPr>
          <p:cNvSpPr txBox="1">
            <a:spLocks/>
          </p:cNvSpPr>
          <p:nvPr userDrawn="1"/>
        </p:nvSpPr>
        <p:spPr>
          <a:xfrm>
            <a:off x="2718249" y="6353066"/>
            <a:ext cx="1252331"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0FAF9CB-BB0A-DB40-975F-E87274CB11BD}" type="datetimeFigureOut">
              <a:rPr lang="en-US" smtClean="0"/>
              <a:pPr/>
              <a:t>1/6/2020</a:t>
            </a:fld>
            <a:endParaRPr lang="en-US" dirty="0"/>
          </a:p>
        </p:txBody>
      </p:sp>
      <p:sp>
        <p:nvSpPr>
          <p:cNvPr id="8" name="Slide Number Placeholder 5">
            <a:extLst>
              <a:ext uri="{FF2B5EF4-FFF2-40B4-BE49-F238E27FC236}">
                <a16:creationId xmlns:a16="http://schemas.microsoft.com/office/drawing/2014/main" id="{5122045D-E2EE-5B43-B3A7-96A677F4A60E}"/>
              </a:ext>
            </a:extLst>
          </p:cNvPr>
          <p:cNvSpPr txBox="1">
            <a:spLocks/>
          </p:cNvSpPr>
          <p:nvPr userDrawn="1"/>
        </p:nvSpPr>
        <p:spPr>
          <a:xfrm>
            <a:off x="8153400" y="6355028"/>
            <a:ext cx="1119809"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9372DA1-5C04-C44B-8484-8C88969ED193}" type="slidenum">
              <a:rPr lang="en-US" smtClean="0"/>
              <a:pPr/>
              <a:t>‹#›</a:t>
            </a:fld>
            <a:endParaRPr lang="en-US" dirty="0"/>
          </a:p>
        </p:txBody>
      </p:sp>
      <p:sp>
        <p:nvSpPr>
          <p:cNvPr id="9" name="Footer Placeholder 4">
            <a:extLst>
              <a:ext uri="{FF2B5EF4-FFF2-40B4-BE49-F238E27FC236}">
                <a16:creationId xmlns:a16="http://schemas.microsoft.com/office/drawing/2014/main" id="{E3F504C8-1E34-DC45-8949-72F60C6F1454}"/>
              </a:ext>
            </a:extLst>
          </p:cNvPr>
          <p:cNvSpPr>
            <a:spLocks noGrp="1"/>
          </p:cNvSpPr>
          <p:nvPr>
            <p:ph type="ftr" sz="quarter" idx="11"/>
          </p:nvPr>
        </p:nvSpPr>
        <p:spPr>
          <a:xfrm>
            <a:off x="4038600" y="6356350"/>
            <a:ext cx="4114800" cy="365125"/>
          </a:xfrm>
          <a:prstGeom prst="rect">
            <a:avLst/>
          </a:prstGeom>
        </p:spPr>
        <p:txBody>
          <a:bodyPr anchor="ctr"/>
          <a:lstStyle>
            <a:lvl1pPr algn="ctr">
              <a:defRPr lang="en-US" sz="1200" kern="1200" dirty="0">
                <a:solidFill>
                  <a:schemeClr val="tx1">
                    <a:tint val="75000"/>
                  </a:schemeClr>
                </a:solidFill>
                <a:latin typeface="+mn-lt"/>
                <a:ea typeface="+mn-ea"/>
                <a:cs typeface="+mn-cs"/>
              </a:defRPr>
            </a:lvl1pPr>
          </a:lstStyle>
          <a:p>
            <a:endParaRPr lang="en-GB" dirty="0"/>
          </a:p>
        </p:txBody>
      </p:sp>
    </p:spTree>
    <p:extLst>
      <p:ext uri="{BB962C8B-B14F-4D97-AF65-F5344CB8AC3E}">
        <p14:creationId xmlns:p14="http://schemas.microsoft.com/office/powerpoint/2010/main" val="4765691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7AC148E-D50F-4243-98C7-8732DB43DFD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66FB0D9-6397-8E41-8FA0-3AC128977D56}"/>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64B2AD24-3F09-5E4C-8277-6F70787CC7BC}"/>
              </a:ext>
            </a:extLst>
          </p:cNvPr>
          <p:cNvSpPr txBox="1">
            <a:spLocks/>
          </p:cNvSpPr>
          <p:nvPr userDrawn="1"/>
        </p:nvSpPr>
        <p:spPr>
          <a:xfrm>
            <a:off x="2718249" y="6353066"/>
            <a:ext cx="1252331"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0FAF9CB-BB0A-DB40-975F-E87274CB11BD}" type="datetimeFigureOut">
              <a:rPr lang="en-US" smtClean="0"/>
              <a:pPr/>
              <a:t>1/6/2020</a:t>
            </a:fld>
            <a:endParaRPr lang="en-US" dirty="0"/>
          </a:p>
        </p:txBody>
      </p:sp>
      <p:sp>
        <p:nvSpPr>
          <p:cNvPr id="8" name="Slide Number Placeholder 5">
            <a:extLst>
              <a:ext uri="{FF2B5EF4-FFF2-40B4-BE49-F238E27FC236}">
                <a16:creationId xmlns:a16="http://schemas.microsoft.com/office/drawing/2014/main" id="{0C45E9D3-F16A-3A4B-8B90-2ED88D5AE000}"/>
              </a:ext>
            </a:extLst>
          </p:cNvPr>
          <p:cNvSpPr txBox="1">
            <a:spLocks/>
          </p:cNvSpPr>
          <p:nvPr userDrawn="1"/>
        </p:nvSpPr>
        <p:spPr>
          <a:xfrm>
            <a:off x="8153400" y="6355028"/>
            <a:ext cx="1119809"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9372DA1-5C04-C44B-8484-8C88969ED193}" type="slidenum">
              <a:rPr lang="en-US" smtClean="0"/>
              <a:pPr/>
              <a:t>‹#›</a:t>
            </a:fld>
            <a:endParaRPr lang="en-US" dirty="0"/>
          </a:p>
        </p:txBody>
      </p:sp>
      <p:sp>
        <p:nvSpPr>
          <p:cNvPr id="9" name="Footer Placeholder 4">
            <a:extLst>
              <a:ext uri="{FF2B5EF4-FFF2-40B4-BE49-F238E27FC236}">
                <a16:creationId xmlns:a16="http://schemas.microsoft.com/office/drawing/2014/main" id="{2C55F615-7672-434C-AB5E-43E2EC580A58}"/>
              </a:ext>
            </a:extLst>
          </p:cNvPr>
          <p:cNvSpPr>
            <a:spLocks noGrp="1"/>
          </p:cNvSpPr>
          <p:nvPr>
            <p:ph type="ftr" sz="quarter" idx="11"/>
          </p:nvPr>
        </p:nvSpPr>
        <p:spPr>
          <a:xfrm>
            <a:off x="4038600" y="6356350"/>
            <a:ext cx="4114800" cy="365125"/>
          </a:xfrm>
          <a:prstGeom prst="rect">
            <a:avLst/>
          </a:prstGeom>
        </p:spPr>
        <p:txBody>
          <a:bodyPr anchor="ctr"/>
          <a:lstStyle>
            <a:lvl1pPr algn="ctr">
              <a:defRPr lang="en-US" sz="1200" kern="1200" dirty="0">
                <a:solidFill>
                  <a:schemeClr val="tx1">
                    <a:tint val="75000"/>
                  </a:schemeClr>
                </a:solidFill>
                <a:latin typeface="+mn-lt"/>
                <a:ea typeface="+mn-ea"/>
                <a:cs typeface="+mn-cs"/>
              </a:defRPr>
            </a:lvl1pPr>
          </a:lstStyle>
          <a:p>
            <a:endParaRPr lang="en-GB" dirty="0"/>
          </a:p>
        </p:txBody>
      </p:sp>
    </p:spTree>
    <p:extLst>
      <p:ext uri="{BB962C8B-B14F-4D97-AF65-F5344CB8AC3E}">
        <p14:creationId xmlns:p14="http://schemas.microsoft.com/office/powerpoint/2010/main" val="29883987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AC37FE7-F00E-9849-9F40-B7070A8B520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B52778E-8EB0-8D48-9813-DB09A4AF99C7}"/>
              </a:ext>
            </a:extLst>
          </p:cNvPr>
          <p:cNvSpPr>
            <a:spLocks noGrp="1"/>
          </p:cNvSpPr>
          <p:nvPr>
            <p:ph type="body" idx="1"/>
          </p:nvPr>
        </p:nvSpPr>
        <p:spPr>
          <a:xfrm>
            <a:off x="838200" y="1825625"/>
            <a:ext cx="10515600" cy="3988766"/>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7892766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p:txStyles>
    <p:titleStyle>
      <a:lvl1pPr algn="l" defTabSz="914400" rtl="0" eaLnBrk="1" latinLnBrk="0" hangingPunct="1">
        <a:lnSpc>
          <a:spcPct val="90000"/>
        </a:lnSpc>
        <a:spcBef>
          <a:spcPct val="0"/>
        </a:spcBef>
        <a:buNone/>
        <a:defRPr sz="4400" kern="1200">
          <a:solidFill>
            <a:srgbClr val="44C3D0"/>
          </a:solidFill>
          <a:latin typeface="Arial Rounded MT Bold" panose="020F0704030504030204" pitchFamily="34"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s://www.acas.org.uk/article/3799/Challenging-conversations-and-how-to-manage-them-" TargetMode="External"/><Relationship Id="rId7" Type="http://schemas.openxmlformats.org/officeDocument/2006/relationships/image" Target="../media/image10.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hyperlink" Target="Promoting%20a%20dignified%20workplace%20-%20Manager's%20Presentation%2026.11.19.pptx" TargetMode="External"/><Relationship Id="rId5" Type="http://schemas.openxmlformats.org/officeDocument/2006/relationships/image" Target="../media/image9.png"/><Relationship Id="rId4" Type="http://schemas.openxmlformats.org/officeDocument/2006/relationships/hyperlink" Target="https://www.lra.org.uk/images/publications/har_bullying0306_f_-1.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831850" y="2255429"/>
            <a:ext cx="10515600" cy="2853600"/>
          </a:xfrm>
        </p:spPr>
        <p:txBody>
          <a:bodyPr>
            <a:normAutofit fontScale="90000"/>
          </a:bodyPr>
          <a:lstStyle/>
          <a:p>
            <a:pPr algn="ctr"/>
            <a:r>
              <a:rPr lang="en-GB" altLang="en-US" sz="9600" b="1" dirty="0" smtClean="0">
                <a:latin typeface="Arial" panose="020B0604020202020204" pitchFamily="34" charset="0"/>
              </a:rPr>
              <a:t/>
            </a:r>
            <a:br>
              <a:rPr lang="en-GB" altLang="en-US" sz="9600" b="1" dirty="0" smtClean="0">
                <a:latin typeface="Arial" panose="020B0604020202020204" pitchFamily="34" charset="0"/>
              </a:rPr>
            </a:br>
            <a:r>
              <a:rPr lang="en-GB" altLang="en-US" sz="9600" b="1" dirty="0" smtClean="0">
                <a:latin typeface="Arial" panose="020B0604020202020204" pitchFamily="34" charset="0"/>
              </a:rPr>
              <a:t/>
            </a:r>
            <a:br>
              <a:rPr lang="en-GB" altLang="en-US" sz="9600" b="1" dirty="0" smtClean="0">
                <a:latin typeface="Arial" panose="020B0604020202020204" pitchFamily="34" charset="0"/>
              </a:rPr>
            </a:br>
            <a:r>
              <a:rPr lang="en-GB" altLang="en-US" sz="9600" b="1" dirty="0" smtClean="0">
                <a:latin typeface="Arial" panose="020B0604020202020204" pitchFamily="34" charset="0"/>
              </a:rPr>
              <a:t/>
            </a:r>
            <a:br>
              <a:rPr lang="en-GB" altLang="en-US" sz="9600" b="1" dirty="0" smtClean="0">
                <a:latin typeface="Arial" panose="020B0604020202020204" pitchFamily="34" charset="0"/>
              </a:rPr>
            </a:br>
            <a:r>
              <a:rPr lang="en-GB" altLang="en-US" sz="9600" b="1" dirty="0" smtClean="0">
                <a:latin typeface="Arial" panose="020B0604020202020204" pitchFamily="34" charset="0"/>
              </a:rPr>
              <a:t/>
            </a:r>
            <a:br>
              <a:rPr lang="en-GB" altLang="en-US" sz="9600" b="1" dirty="0" smtClean="0">
                <a:latin typeface="Arial" panose="020B0604020202020204" pitchFamily="34" charset="0"/>
              </a:rPr>
            </a:br>
            <a:r>
              <a:rPr lang="en-GB" altLang="en-US" sz="9600" b="1" dirty="0" smtClean="0">
                <a:latin typeface="Arial" panose="020B0604020202020204" pitchFamily="34" charset="0"/>
              </a:rPr>
              <a:t/>
            </a:r>
            <a:br>
              <a:rPr lang="en-GB" altLang="en-US" sz="9600" b="1" dirty="0" smtClean="0">
                <a:latin typeface="Arial" panose="020B0604020202020204" pitchFamily="34" charset="0"/>
              </a:rPr>
            </a:br>
            <a:r>
              <a:rPr lang="en-GB" altLang="en-US" sz="9600" b="1" dirty="0">
                <a:latin typeface="Arial" panose="020B0604020202020204" pitchFamily="34" charset="0"/>
              </a:rPr>
              <a:t/>
            </a:r>
            <a:br>
              <a:rPr lang="en-GB" altLang="en-US" sz="9600" b="1" dirty="0">
                <a:latin typeface="Arial" panose="020B0604020202020204" pitchFamily="34" charset="0"/>
              </a:rPr>
            </a:br>
            <a:r>
              <a:rPr lang="en-GB" altLang="en-US" sz="9300" b="1" dirty="0" smtClean="0">
                <a:latin typeface="Arial" panose="020B0604020202020204" pitchFamily="34" charset="0"/>
              </a:rPr>
              <a:t>Promoting a Dignified Workplace</a:t>
            </a:r>
            <a:br>
              <a:rPr lang="en-GB" altLang="en-US" sz="9300" b="1" dirty="0" smtClean="0">
                <a:latin typeface="Arial" panose="020B0604020202020204" pitchFamily="34" charset="0"/>
              </a:rPr>
            </a:br>
            <a:r>
              <a:rPr lang="en-GB" altLang="en-US" sz="9300" b="1" dirty="0" smtClean="0">
                <a:latin typeface="Arial" panose="020B0604020202020204" pitchFamily="34" charset="0"/>
              </a:rPr>
              <a:t/>
            </a:r>
            <a:br>
              <a:rPr lang="en-GB" altLang="en-US" sz="9300" b="1" dirty="0" smtClean="0">
                <a:latin typeface="Arial" panose="020B0604020202020204" pitchFamily="34" charset="0"/>
              </a:rPr>
            </a:br>
            <a:r>
              <a:rPr lang="en-GB" altLang="en-US" sz="5300" b="1" dirty="0" smtClean="0">
                <a:latin typeface="Arial" panose="020B0604020202020204" pitchFamily="34" charset="0"/>
              </a:rPr>
              <a:t>(Line Manager Presentation)</a:t>
            </a:r>
            <a:endParaRPr lang="en-GB" sz="5300" dirty="0"/>
          </a:p>
        </p:txBody>
      </p:sp>
    </p:spTree>
    <p:extLst>
      <p:ext uri="{BB962C8B-B14F-4D97-AF65-F5344CB8AC3E}">
        <p14:creationId xmlns:p14="http://schemas.microsoft.com/office/powerpoint/2010/main" val="10101897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99EBA3-2C4E-DA40-8238-041017199787}"/>
              </a:ext>
            </a:extLst>
          </p:cNvPr>
          <p:cNvSpPr>
            <a:spLocks noGrp="1"/>
          </p:cNvSpPr>
          <p:nvPr>
            <p:ph type="title"/>
          </p:nvPr>
        </p:nvSpPr>
        <p:spPr/>
        <p:txBody>
          <a:bodyPr>
            <a:normAutofit/>
          </a:bodyPr>
          <a:lstStyle/>
          <a:p>
            <a:pPr algn="ctr"/>
            <a:r>
              <a:rPr lang="en-US" sz="4800" b="1" dirty="0" smtClean="0"/>
              <a:t>Learning Outcomes</a:t>
            </a:r>
            <a:endParaRPr lang="en-US" sz="4800" b="1" dirty="0"/>
          </a:p>
        </p:txBody>
      </p:sp>
      <p:sp>
        <p:nvSpPr>
          <p:cNvPr id="3" name="Content Placeholder 2">
            <a:extLst>
              <a:ext uri="{FF2B5EF4-FFF2-40B4-BE49-F238E27FC236}">
                <a16:creationId xmlns:a16="http://schemas.microsoft.com/office/drawing/2014/main" id="{C4ED649C-40AD-DE48-9517-3C9916709B90}"/>
              </a:ext>
            </a:extLst>
          </p:cNvPr>
          <p:cNvSpPr>
            <a:spLocks noGrp="1"/>
          </p:cNvSpPr>
          <p:nvPr>
            <p:ph idx="1"/>
          </p:nvPr>
        </p:nvSpPr>
        <p:spPr>
          <a:xfrm>
            <a:off x="928253" y="1465406"/>
            <a:ext cx="10758055" cy="4386753"/>
          </a:xfrm>
        </p:spPr>
        <p:txBody>
          <a:bodyPr>
            <a:normAutofit lnSpcReduction="10000"/>
          </a:bodyPr>
          <a:lstStyle/>
          <a:p>
            <a:pPr>
              <a:lnSpc>
                <a:spcPct val="100000"/>
              </a:lnSpc>
              <a:spcBef>
                <a:spcPts val="0"/>
              </a:spcBef>
              <a:defRPr/>
            </a:pPr>
            <a:r>
              <a:rPr lang="en-US" altLang="en-US" sz="2600" dirty="0">
                <a:latin typeface="Arial" panose="020B0604020202020204" pitchFamily="34" charset="0"/>
                <a:cs typeface="Arial" panose="020B0604020202020204" pitchFamily="34" charset="0"/>
              </a:rPr>
              <a:t>Understand the importance/benefits of having policies </a:t>
            </a:r>
            <a:endParaRPr lang="en-US" altLang="en-US" sz="2600" dirty="0" smtClean="0">
              <a:latin typeface="Arial" panose="020B0604020202020204" pitchFamily="34" charset="0"/>
              <a:cs typeface="Arial" panose="020B0604020202020204" pitchFamily="34" charset="0"/>
            </a:endParaRPr>
          </a:p>
          <a:p>
            <a:pPr marL="0" indent="0">
              <a:lnSpc>
                <a:spcPct val="100000"/>
              </a:lnSpc>
              <a:spcBef>
                <a:spcPts val="0"/>
              </a:spcBef>
              <a:buNone/>
              <a:defRPr/>
            </a:pPr>
            <a:r>
              <a:rPr lang="en-US" altLang="en-US" sz="2600" dirty="0">
                <a:latin typeface="Arial" panose="020B0604020202020204" pitchFamily="34" charset="0"/>
                <a:cs typeface="Arial" panose="020B0604020202020204" pitchFamily="34" charset="0"/>
              </a:rPr>
              <a:t> </a:t>
            </a:r>
            <a:r>
              <a:rPr lang="en-US" altLang="en-US" sz="2600" dirty="0" smtClean="0">
                <a:latin typeface="Arial" panose="020B0604020202020204" pitchFamily="34" charset="0"/>
                <a:cs typeface="Arial" panose="020B0604020202020204" pitchFamily="34" charset="0"/>
              </a:rPr>
              <a:t>  </a:t>
            </a:r>
            <a:r>
              <a:rPr lang="en-US" altLang="en-US" sz="2600" dirty="0">
                <a:latin typeface="Arial" panose="020B0604020202020204" pitchFamily="34" charset="0"/>
                <a:cs typeface="Arial" panose="020B0604020202020204" pitchFamily="34" charset="0"/>
              </a:rPr>
              <a:t>to combat bullying and harassment and </a:t>
            </a:r>
            <a:r>
              <a:rPr lang="en-US" altLang="en-US" sz="2600" dirty="0" smtClean="0">
                <a:latin typeface="Arial" panose="020B0604020202020204" pitchFamily="34" charset="0"/>
                <a:cs typeface="Arial" panose="020B0604020202020204" pitchFamily="34" charset="0"/>
              </a:rPr>
              <a:t>promote </a:t>
            </a:r>
            <a:r>
              <a:rPr lang="en-US" altLang="en-US" sz="2600" dirty="0">
                <a:latin typeface="Arial" panose="020B0604020202020204" pitchFamily="34" charset="0"/>
                <a:cs typeface="Arial" panose="020B0604020202020204" pitchFamily="34" charset="0"/>
              </a:rPr>
              <a:t>dignity at </a:t>
            </a:r>
            <a:r>
              <a:rPr lang="en-US" altLang="en-US" sz="2600" dirty="0" smtClean="0">
                <a:latin typeface="Arial" panose="020B0604020202020204" pitchFamily="34" charset="0"/>
                <a:cs typeface="Arial" panose="020B0604020202020204" pitchFamily="34" charset="0"/>
              </a:rPr>
              <a:t>work</a:t>
            </a:r>
          </a:p>
          <a:p>
            <a:pPr marL="0" indent="0">
              <a:lnSpc>
                <a:spcPct val="100000"/>
              </a:lnSpc>
              <a:spcBef>
                <a:spcPts val="0"/>
              </a:spcBef>
              <a:buNone/>
              <a:defRPr/>
            </a:pPr>
            <a:r>
              <a:rPr lang="en-GB" sz="2600" b="1" dirty="0" smtClean="0">
                <a:latin typeface="Arial" panose="020B0604020202020204" pitchFamily="34" charset="0"/>
                <a:cs typeface="Arial" panose="020B0604020202020204" pitchFamily="34" charset="0"/>
              </a:rPr>
              <a:t> </a:t>
            </a:r>
            <a:endParaRPr lang="en-US" altLang="en-US" sz="2600" dirty="0">
              <a:latin typeface="Arial" panose="020B0604020202020204" pitchFamily="34" charset="0"/>
              <a:cs typeface="Arial" panose="020B0604020202020204" pitchFamily="34" charset="0"/>
            </a:endParaRPr>
          </a:p>
          <a:p>
            <a:pPr>
              <a:lnSpc>
                <a:spcPct val="100000"/>
              </a:lnSpc>
              <a:spcBef>
                <a:spcPts val="0"/>
              </a:spcBef>
              <a:defRPr/>
            </a:pPr>
            <a:r>
              <a:rPr lang="en-US" altLang="en-US" sz="2600" dirty="0">
                <a:latin typeface="Arial" panose="020B0604020202020204" pitchFamily="34" charset="0"/>
                <a:cs typeface="Arial" panose="020B0604020202020204" pitchFamily="34" charset="0"/>
              </a:rPr>
              <a:t>Understand the roles and responsibilities of the line manager/Principal and </a:t>
            </a:r>
            <a:r>
              <a:rPr lang="en-US" altLang="en-US" sz="2600" dirty="0" smtClean="0">
                <a:latin typeface="Arial" panose="020B0604020202020204" pitchFamily="34" charset="0"/>
                <a:cs typeface="Arial" panose="020B0604020202020204" pitchFamily="34" charset="0"/>
              </a:rPr>
              <a:t>employees</a:t>
            </a:r>
          </a:p>
          <a:p>
            <a:pPr>
              <a:lnSpc>
                <a:spcPct val="100000"/>
              </a:lnSpc>
              <a:spcBef>
                <a:spcPts val="0"/>
              </a:spcBef>
              <a:defRPr/>
            </a:pPr>
            <a:endParaRPr lang="en-US" altLang="en-US" sz="2600" dirty="0">
              <a:latin typeface="Arial" panose="020B0604020202020204" pitchFamily="34" charset="0"/>
              <a:cs typeface="Arial" panose="020B0604020202020204" pitchFamily="34" charset="0"/>
            </a:endParaRPr>
          </a:p>
          <a:p>
            <a:pPr>
              <a:lnSpc>
                <a:spcPct val="100000"/>
              </a:lnSpc>
              <a:spcBef>
                <a:spcPts val="0"/>
              </a:spcBef>
              <a:defRPr/>
            </a:pPr>
            <a:r>
              <a:rPr lang="en-US" altLang="en-US" sz="2600" dirty="0">
                <a:latin typeface="Arial" panose="020B0604020202020204" pitchFamily="34" charset="0"/>
                <a:cs typeface="Arial" panose="020B0604020202020204" pitchFamily="34" charset="0"/>
              </a:rPr>
              <a:t>Be able to identify unacceptable </a:t>
            </a:r>
            <a:r>
              <a:rPr lang="en-US" altLang="en-US" sz="2600" dirty="0" smtClean="0">
                <a:latin typeface="Arial" panose="020B0604020202020204" pitchFamily="34" charset="0"/>
                <a:cs typeface="Arial" panose="020B0604020202020204" pitchFamily="34" charset="0"/>
              </a:rPr>
              <a:t>behaviour</a:t>
            </a:r>
          </a:p>
          <a:p>
            <a:pPr marL="0" indent="0">
              <a:lnSpc>
                <a:spcPct val="100000"/>
              </a:lnSpc>
              <a:spcBef>
                <a:spcPts val="0"/>
              </a:spcBef>
              <a:buNone/>
              <a:defRPr/>
            </a:pPr>
            <a:endParaRPr lang="en-US" altLang="en-US" sz="2600" dirty="0">
              <a:latin typeface="Arial" panose="020B0604020202020204" pitchFamily="34" charset="0"/>
              <a:cs typeface="Arial" panose="020B0604020202020204" pitchFamily="34" charset="0"/>
            </a:endParaRPr>
          </a:p>
          <a:p>
            <a:pPr>
              <a:lnSpc>
                <a:spcPct val="100000"/>
              </a:lnSpc>
              <a:spcBef>
                <a:spcPts val="0"/>
              </a:spcBef>
              <a:defRPr/>
            </a:pPr>
            <a:r>
              <a:rPr lang="en-US" altLang="en-US" sz="2600" dirty="0">
                <a:latin typeface="Arial" panose="020B0604020202020204" pitchFamily="34" charset="0"/>
                <a:cs typeface="Arial" panose="020B0604020202020204" pitchFamily="34" charset="0"/>
              </a:rPr>
              <a:t>Understand the difference between bullying and </a:t>
            </a:r>
            <a:r>
              <a:rPr lang="en-US" altLang="en-US" sz="2600" dirty="0" smtClean="0">
                <a:latin typeface="Arial" panose="020B0604020202020204" pitchFamily="34" charset="0"/>
                <a:cs typeface="Arial" panose="020B0604020202020204" pitchFamily="34" charset="0"/>
              </a:rPr>
              <a:t>harassment</a:t>
            </a:r>
          </a:p>
          <a:p>
            <a:pPr>
              <a:lnSpc>
                <a:spcPct val="100000"/>
              </a:lnSpc>
              <a:spcBef>
                <a:spcPts val="0"/>
              </a:spcBef>
              <a:defRPr/>
            </a:pPr>
            <a:endParaRPr lang="en-US" altLang="en-US" sz="2600" dirty="0" smtClean="0">
              <a:latin typeface="Arial" panose="020B0604020202020204" pitchFamily="34" charset="0"/>
              <a:cs typeface="Arial" panose="020B0604020202020204" pitchFamily="34" charset="0"/>
            </a:endParaRPr>
          </a:p>
          <a:p>
            <a:r>
              <a:rPr lang="en-GB" dirty="0"/>
              <a:t>A</a:t>
            </a:r>
            <a:r>
              <a:rPr lang="en-GB" dirty="0" smtClean="0"/>
              <a:t>wareness of approaches to dealing with unacceptable behaviour</a:t>
            </a:r>
            <a:endParaRPr lang="en-GB" dirty="0"/>
          </a:p>
          <a:p>
            <a:pPr>
              <a:lnSpc>
                <a:spcPct val="100000"/>
              </a:lnSpc>
              <a:spcBef>
                <a:spcPts val="0"/>
              </a:spcBef>
              <a:defRPr/>
            </a:pPr>
            <a:endParaRPr lang="en-US" altLang="en-US" sz="2600" dirty="0" smtClean="0">
              <a:latin typeface="Arial" panose="020B0604020202020204" pitchFamily="34" charset="0"/>
              <a:cs typeface="Arial" panose="020B0604020202020204" pitchFamily="34" charset="0"/>
            </a:endParaRPr>
          </a:p>
          <a:p>
            <a:pPr>
              <a:lnSpc>
                <a:spcPct val="100000"/>
              </a:lnSpc>
              <a:spcBef>
                <a:spcPts val="0"/>
              </a:spcBef>
              <a:defRPr/>
            </a:pPr>
            <a:endParaRPr lang="en-US" altLang="en-US" sz="2600" dirty="0" smtClean="0">
              <a:latin typeface="Arial" panose="020B0604020202020204" pitchFamily="34" charset="0"/>
              <a:cs typeface="Arial" panose="020B0604020202020204" pitchFamily="34" charset="0"/>
            </a:endParaRPr>
          </a:p>
          <a:p>
            <a:pPr>
              <a:lnSpc>
                <a:spcPct val="100000"/>
              </a:lnSpc>
              <a:spcBef>
                <a:spcPts val="0"/>
              </a:spcBef>
              <a:defRPr/>
            </a:pPr>
            <a:endParaRPr lang="en-US" altLang="en-US" sz="2600" dirty="0" smtClean="0">
              <a:latin typeface="Arial" panose="020B0604020202020204" pitchFamily="34" charset="0"/>
              <a:cs typeface="Arial" panose="020B0604020202020204" pitchFamily="34" charset="0"/>
            </a:endParaRPr>
          </a:p>
          <a:p>
            <a:pPr>
              <a:lnSpc>
                <a:spcPct val="100000"/>
              </a:lnSpc>
              <a:spcBef>
                <a:spcPts val="0"/>
              </a:spcBef>
              <a:defRPr/>
            </a:pPr>
            <a:endParaRPr lang="en-US" altLang="en-US" sz="2600" dirty="0">
              <a:latin typeface="Arial" panose="020B0604020202020204" pitchFamily="34" charset="0"/>
              <a:cs typeface="Arial" panose="020B0604020202020204" pitchFamily="34" charset="0"/>
            </a:endParaRPr>
          </a:p>
          <a:p>
            <a:pPr marL="0" indent="0">
              <a:buNone/>
            </a:pPr>
            <a:endParaRPr lang="en-GB" sz="3600" dirty="0" smtClean="0">
              <a:latin typeface="Arial" panose="020B0604020202020204" pitchFamily="34" charset="0"/>
              <a:ea typeface="ＭＳ Ｐゴシック" pitchFamily="34" charset="-128"/>
              <a:cs typeface="Arial" panose="020B0604020202020204" pitchFamily="34" charset="0"/>
            </a:endParaRPr>
          </a:p>
        </p:txBody>
      </p:sp>
    </p:spTree>
    <p:extLst>
      <p:ext uri="{BB962C8B-B14F-4D97-AF65-F5344CB8AC3E}">
        <p14:creationId xmlns:p14="http://schemas.microsoft.com/office/powerpoint/2010/main" val="3680366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99EBA3-2C4E-DA40-8238-041017199787}"/>
              </a:ext>
            </a:extLst>
          </p:cNvPr>
          <p:cNvSpPr>
            <a:spLocks noGrp="1"/>
          </p:cNvSpPr>
          <p:nvPr>
            <p:ph type="title"/>
          </p:nvPr>
        </p:nvSpPr>
        <p:spPr>
          <a:xfrm>
            <a:off x="838200" y="126609"/>
            <a:ext cx="10515600" cy="703385"/>
          </a:xfrm>
        </p:spPr>
        <p:txBody>
          <a:bodyPr>
            <a:normAutofit fontScale="90000"/>
          </a:bodyPr>
          <a:lstStyle/>
          <a:p>
            <a:pPr algn="ctr"/>
            <a:r>
              <a:rPr lang="en-US" sz="4800" b="1" dirty="0" smtClean="0"/>
              <a:t>Why is Dignity at Work Important ?</a:t>
            </a:r>
            <a:endParaRPr lang="en-US" sz="4800" b="1" dirty="0"/>
          </a:p>
        </p:txBody>
      </p:sp>
      <p:sp>
        <p:nvSpPr>
          <p:cNvPr id="4" name="Rectangle 3"/>
          <p:cNvSpPr>
            <a:spLocks noGrp="1" noChangeArrowheads="1"/>
          </p:cNvSpPr>
          <p:nvPr>
            <p:ph idx="1"/>
          </p:nvPr>
        </p:nvSpPr>
        <p:spPr>
          <a:xfrm>
            <a:off x="928688" y="829995"/>
            <a:ext cx="10756900" cy="5064394"/>
          </a:xfrm>
          <a:ln>
            <a:solidFill>
              <a:srgbClr val="92D050"/>
            </a:solidFill>
          </a:ln>
        </p:spPr>
        <p:txBody>
          <a:bodyPr/>
          <a:lstStyle/>
          <a:p>
            <a:pPr marL="0" indent="0" algn="ctr" eaLnBrk="1" hangingPunct="1">
              <a:buFont typeface="Wingdings" panose="05000000000000000000" pitchFamily="2" charset="2"/>
              <a:buNone/>
              <a:defRPr/>
            </a:pPr>
            <a:r>
              <a:rPr lang="en-GB" sz="2400" dirty="0" smtClean="0">
                <a:effectLst/>
                <a:latin typeface="Arial" panose="020B0604020202020204" pitchFamily="34" charset="0"/>
                <a:cs typeface="Arial" panose="020B0604020202020204" pitchFamily="34" charset="0"/>
              </a:rPr>
              <a:t>It </a:t>
            </a:r>
            <a:r>
              <a:rPr lang="en-GB" sz="2400" dirty="0">
                <a:effectLst/>
                <a:latin typeface="Arial" panose="020B0604020202020204" pitchFamily="34" charset="0"/>
                <a:cs typeface="Arial" panose="020B0604020202020204" pitchFamily="34" charset="0"/>
              </a:rPr>
              <a:t>is </a:t>
            </a:r>
            <a:r>
              <a:rPr lang="en-GB" sz="2400" b="1" dirty="0">
                <a:effectLst/>
                <a:latin typeface="Arial" panose="020B0604020202020204" pitchFamily="34" charset="0"/>
                <a:cs typeface="Arial" panose="020B0604020202020204" pitchFamily="34" charset="0"/>
              </a:rPr>
              <a:t>important</a:t>
            </a:r>
            <a:r>
              <a:rPr lang="en-GB" sz="2400" dirty="0">
                <a:effectLst/>
                <a:latin typeface="Arial" panose="020B0604020202020204" pitchFamily="34" charset="0"/>
                <a:cs typeface="Arial" panose="020B0604020202020204" pitchFamily="34" charset="0"/>
              </a:rPr>
              <a:t> for every </a:t>
            </a:r>
            <a:r>
              <a:rPr lang="en-GB" sz="2400" dirty="0" smtClean="0">
                <a:effectLst/>
                <a:latin typeface="Arial" panose="020B0604020202020204" pitchFamily="34" charset="0"/>
                <a:cs typeface="Arial" panose="020B0604020202020204" pitchFamily="34" charset="0"/>
              </a:rPr>
              <a:t>employer </a:t>
            </a:r>
            <a:r>
              <a:rPr lang="en-GB" sz="2400" dirty="0">
                <a:effectLst/>
                <a:latin typeface="Arial" panose="020B0604020202020204" pitchFamily="34" charset="0"/>
                <a:cs typeface="Arial" panose="020B0604020202020204" pitchFamily="34" charset="0"/>
              </a:rPr>
              <a:t>to be aware that they are obliged to provide </a:t>
            </a:r>
            <a:r>
              <a:rPr lang="en-GB" sz="2400" dirty="0" smtClean="0">
                <a:effectLst/>
                <a:latin typeface="Arial" panose="020B0604020202020204" pitchFamily="34" charset="0"/>
                <a:cs typeface="Arial" panose="020B0604020202020204" pitchFamily="34" charset="0"/>
              </a:rPr>
              <a:t>a </a:t>
            </a:r>
            <a:r>
              <a:rPr lang="en-GB" sz="2400" b="1" dirty="0" smtClean="0">
                <a:effectLst/>
                <a:latin typeface="Arial" panose="020B0604020202020204" pitchFamily="34" charset="0"/>
                <a:cs typeface="Arial" panose="020B0604020202020204" pitchFamily="34" charset="0"/>
              </a:rPr>
              <a:t>work</a:t>
            </a:r>
            <a:r>
              <a:rPr lang="en-GB" sz="2400" dirty="0">
                <a:effectLst/>
                <a:latin typeface="Arial" panose="020B0604020202020204" pitchFamily="34" charset="0"/>
                <a:cs typeface="Arial" panose="020B0604020202020204" pitchFamily="34" charset="0"/>
              </a:rPr>
              <a:t> environment free from </a:t>
            </a:r>
            <a:r>
              <a:rPr lang="en-GB" sz="2400" dirty="0" smtClean="0">
                <a:effectLst/>
                <a:latin typeface="Arial" panose="020B0604020202020204" pitchFamily="34" charset="0"/>
                <a:cs typeface="Arial" panose="020B0604020202020204" pitchFamily="34" charset="0"/>
              </a:rPr>
              <a:t>unacceptable behaviour. </a:t>
            </a:r>
          </a:p>
          <a:p>
            <a:pPr marL="0" indent="0" algn="ctr" eaLnBrk="1" hangingPunct="1">
              <a:buFont typeface="Wingdings" panose="05000000000000000000" pitchFamily="2" charset="2"/>
              <a:buNone/>
              <a:defRPr/>
            </a:pPr>
            <a:endParaRPr lang="en-GB" sz="2400" dirty="0" smtClean="0">
              <a:effectLst/>
              <a:latin typeface="Arial" panose="020B0604020202020204" pitchFamily="34" charset="0"/>
              <a:cs typeface="Arial" panose="020B0604020202020204" pitchFamily="34" charset="0"/>
            </a:endParaRPr>
          </a:p>
          <a:p>
            <a:pPr marL="0" indent="0" algn="ctr" eaLnBrk="1" hangingPunct="1">
              <a:buFont typeface="Wingdings" panose="05000000000000000000" pitchFamily="2" charset="2"/>
              <a:buNone/>
              <a:defRPr/>
            </a:pPr>
            <a:endParaRPr lang="en-GB" sz="2400" dirty="0">
              <a:latin typeface="Arial" panose="020B0604020202020204" pitchFamily="34" charset="0"/>
              <a:cs typeface="Arial" panose="020B0604020202020204" pitchFamily="34" charset="0"/>
            </a:endParaRPr>
          </a:p>
          <a:p>
            <a:pPr marL="0" indent="0" algn="ctr" eaLnBrk="1" hangingPunct="1">
              <a:buFont typeface="Wingdings" panose="05000000000000000000" pitchFamily="2" charset="2"/>
              <a:buNone/>
              <a:defRPr/>
            </a:pPr>
            <a:endParaRPr lang="en-GB" sz="2400" dirty="0" smtClean="0">
              <a:effectLst/>
              <a:latin typeface="Arial" panose="020B0604020202020204" pitchFamily="34" charset="0"/>
              <a:cs typeface="Arial" panose="020B0604020202020204" pitchFamily="34" charset="0"/>
            </a:endParaRPr>
          </a:p>
          <a:p>
            <a:pPr algn="ctr" eaLnBrk="1" hangingPunct="1">
              <a:lnSpc>
                <a:spcPct val="90000"/>
              </a:lnSpc>
              <a:defRPr/>
            </a:pPr>
            <a:endParaRPr lang="en-GB" altLang="en-US" sz="1600" dirty="0" smtClean="0">
              <a:latin typeface="Arial" panose="020B0604020202020204" pitchFamily="34" charset="0"/>
            </a:endParaRPr>
          </a:p>
          <a:p>
            <a:pPr eaLnBrk="1" hangingPunct="1">
              <a:lnSpc>
                <a:spcPct val="90000"/>
              </a:lnSpc>
              <a:defRPr/>
            </a:pPr>
            <a:endParaRPr lang="en-GB" altLang="en-US" sz="1600" dirty="0" smtClean="0">
              <a:latin typeface="Arial" panose="020B0604020202020204" pitchFamily="34" charset="0"/>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484162" y="1696969"/>
            <a:ext cx="4668505" cy="3330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1209822" y="4839312"/>
            <a:ext cx="10143978" cy="1184940"/>
          </a:xfrm>
          <a:prstGeom prst="rect">
            <a:avLst/>
          </a:prstGeom>
        </p:spPr>
        <p:txBody>
          <a:bodyPr wrap="square">
            <a:spAutoFit/>
          </a:bodyPr>
          <a:lstStyle/>
          <a:p>
            <a:pPr algn="ctr">
              <a:defRPr/>
            </a:pPr>
            <a:endParaRPr lang="en-GB" sz="700" b="1" dirty="0" smtClean="0">
              <a:latin typeface="Arial" panose="020B0604020202020204" pitchFamily="34" charset="0"/>
              <a:cs typeface="Arial" panose="020B0604020202020204" pitchFamily="34" charset="0"/>
            </a:endParaRPr>
          </a:p>
          <a:p>
            <a:pPr algn="ctr">
              <a:defRPr/>
            </a:pPr>
            <a:r>
              <a:rPr lang="en-GB" sz="2400" b="1" dirty="0" smtClean="0">
                <a:latin typeface="Arial" panose="020B0604020202020204" pitchFamily="34" charset="0"/>
                <a:cs typeface="Arial" panose="020B0604020202020204" pitchFamily="34" charset="0"/>
              </a:rPr>
              <a:t>Time </a:t>
            </a:r>
            <a:r>
              <a:rPr lang="en-GB" sz="2400" b="1" dirty="0">
                <a:latin typeface="Arial" panose="020B0604020202020204" pitchFamily="34" charset="0"/>
                <a:cs typeface="Arial" panose="020B0604020202020204" pitchFamily="34" charset="0"/>
              </a:rPr>
              <a:t>spent on the promotion of dignity at work policies is often better than the time spent on dealing with individual complaints.</a:t>
            </a:r>
          </a:p>
          <a:p>
            <a:pPr algn="ctr">
              <a:defRPr/>
            </a:pPr>
            <a:endParaRPr lang="en-GB"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521409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79064" y="711802"/>
            <a:ext cx="8075295" cy="5252900"/>
          </a:xfrm>
        </p:spPr>
        <p:txBody>
          <a:bodyPr>
            <a:normAutofit/>
          </a:bodyPr>
          <a:lstStyle/>
          <a:p>
            <a:pPr marL="109728" indent="0">
              <a:buNone/>
            </a:pPr>
            <a:endParaRPr lang="en-GB" dirty="0" smtClean="0">
              <a:latin typeface="Arial" panose="020B0604020202020204" pitchFamily="34" charset="0"/>
              <a:cs typeface="Arial" panose="020B0604020202020204" pitchFamily="34" charset="0"/>
            </a:endParaRPr>
          </a:p>
          <a:p>
            <a:pPr marL="109728" indent="0">
              <a:buNone/>
            </a:pPr>
            <a:endParaRPr lang="en-GB" u="sng" dirty="0">
              <a:latin typeface="Arial" panose="020B0604020202020204" pitchFamily="34" charset="0"/>
              <a:cs typeface="Arial" panose="020B0604020202020204" pitchFamily="34" charset="0"/>
            </a:endParaRPr>
          </a:p>
        </p:txBody>
      </p:sp>
      <p:sp>
        <p:nvSpPr>
          <p:cNvPr id="3" name="Title 2"/>
          <p:cNvSpPr>
            <a:spLocks noGrp="1"/>
          </p:cNvSpPr>
          <p:nvPr>
            <p:ph type="title"/>
          </p:nvPr>
        </p:nvSpPr>
        <p:spPr>
          <a:xfrm>
            <a:off x="182880" y="-37895"/>
            <a:ext cx="11690252" cy="712296"/>
          </a:xfrm>
        </p:spPr>
        <p:txBody>
          <a:bodyPr>
            <a:noAutofit/>
          </a:bodyPr>
          <a:lstStyle/>
          <a:p>
            <a:pPr algn="ctr"/>
            <a:r>
              <a:rPr lang="en-GB" sz="3200" b="1" dirty="0" smtClean="0">
                <a:latin typeface="Arial" panose="020B0604020202020204" pitchFamily="34" charset="0"/>
                <a:cs typeface="Arial" panose="020B0604020202020204" pitchFamily="34" charset="0"/>
              </a:rPr>
              <a:t>Promoting a Dignified Workplace</a:t>
            </a:r>
            <a:endParaRPr lang="en-GB" sz="3200" b="1" dirty="0">
              <a:latin typeface="Arial" panose="020B0604020202020204" pitchFamily="34" charset="0"/>
              <a:cs typeface="Arial" panose="020B0604020202020204" pitchFamily="34" charset="0"/>
            </a:endParaRPr>
          </a:p>
        </p:txBody>
      </p:sp>
      <p:grpSp>
        <p:nvGrpSpPr>
          <p:cNvPr id="4" name="Group 3"/>
          <p:cNvGrpSpPr/>
          <p:nvPr/>
        </p:nvGrpSpPr>
        <p:grpSpPr>
          <a:xfrm>
            <a:off x="7196725" y="1522653"/>
            <a:ext cx="1619884" cy="1598948"/>
            <a:chOff x="3383945" y="1711"/>
            <a:chExt cx="1376078" cy="1122029"/>
          </a:xfrm>
        </p:grpSpPr>
        <p:sp>
          <p:nvSpPr>
            <p:cNvPr id="5" name="Oval 4"/>
            <p:cNvSpPr/>
            <p:nvPr/>
          </p:nvSpPr>
          <p:spPr>
            <a:xfrm>
              <a:off x="3383945" y="1711"/>
              <a:ext cx="1376078" cy="1122029"/>
            </a:xfrm>
            <a:prstGeom prst="ellipse">
              <a:avLst/>
            </a:prstGeom>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6" name="Oval 4"/>
            <p:cNvSpPr txBox="1"/>
            <p:nvPr/>
          </p:nvSpPr>
          <p:spPr>
            <a:xfrm>
              <a:off x="3540470" y="343088"/>
              <a:ext cx="1063029" cy="47784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7780" tIns="17780" rIns="17780" bIns="17780" numCol="1" spcCol="1270" anchor="ctr" anchorCtr="0">
              <a:noAutofit/>
            </a:bodyPr>
            <a:lstStyle/>
            <a:p>
              <a:pPr algn="ctr" defTabSz="622300">
                <a:lnSpc>
                  <a:spcPct val="90000"/>
                </a:lnSpc>
                <a:spcBef>
                  <a:spcPct val="0"/>
                </a:spcBef>
                <a:spcAft>
                  <a:spcPct val="35000"/>
                </a:spcAft>
              </a:pPr>
              <a:r>
                <a:rPr lang="en-US" dirty="0" smtClean="0"/>
                <a:t>Social Media Policy</a:t>
              </a:r>
              <a:endParaRPr lang="en-US" dirty="0"/>
            </a:p>
            <a:p>
              <a:pPr algn="ctr" defTabSz="622300">
                <a:lnSpc>
                  <a:spcPct val="90000"/>
                </a:lnSpc>
                <a:spcBef>
                  <a:spcPct val="0"/>
                </a:spcBef>
                <a:spcAft>
                  <a:spcPct val="35000"/>
                </a:spcAft>
              </a:pPr>
              <a:endParaRPr lang="en-US" sz="1400" dirty="0"/>
            </a:p>
          </p:txBody>
        </p:sp>
      </p:grpSp>
      <p:grpSp>
        <p:nvGrpSpPr>
          <p:cNvPr id="16" name="Group 15"/>
          <p:cNvGrpSpPr/>
          <p:nvPr/>
        </p:nvGrpSpPr>
        <p:grpSpPr>
          <a:xfrm>
            <a:off x="5071156" y="4163119"/>
            <a:ext cx="1728192" cy="1640472"/>
            <a:chOff x="1619528" y="1701966"/>
            <a:chExt cx="1510094" cy="1122029"/>
          </a:xfrm>
        </p:grpSpPr>
        <p:sp>
          <p:nvSpPr>
            <p:cNvPr id="17" name="Oval 16"/>
            <p:cNvSpPr/>
            <p:nvPr/>
          </p:nvSpPr>
          <p:spPr>
            <a:xfrm>
              <a:off x="1619528" y="1701966"/>
              <a:ext cx="1510094" cy="1122029"/>
            </a:xfrm>
            <a:prstGeom prst="ellipse">
              <a:avLst/>
            </a:prstGeom>
          </p:spPr>
          <p:style>
            <a:lnRef idx="2">
              <a:schemeClr val="lt1">
                <a:hueOff val="0"/>
                <a:satOff val="0"/>
                <a:lumOff val="0"/>
                <a:alphaOff val="0"/>
              </a:schemeClr>
            </a:lnRef>
            <a:fillRef idx="1">
              <a:schemeClr val="accent2">
                <a:hueOff val="-20163186"/>
                <a:satOff val="8769"/>
                <a:lumOff val="2550"/>
                <a:alphaOff val="0"/>
              </a:schemeClr>
            </a:fillRef>
            <a:effectRef idx="0">
              <a:schemeClr val="accent2">
                <a:hueOff val="-20163186"/>
                <a:satOff val="8769"/>
                <a:lumOff val="2550"/>
                <a:alphaOff val="0"/>
              </a:schemeClr>
            </a:effectRef>
            <a:fontRef idx="minor">
              <a:schemeClr val="lt1"/>
            </a:fontRef>
          </p:style>
        </p:sp>
        <p:sp>
          <p:nvSpPr>
            <p:cNvPr id="18" name="Oval 4"/>
            <p:cNvSpPr txBox="1"/>
            <p:nvPr/>
          </p:nvSpPr>
          <p:spPr>
            <a:xfrm>
              <a:off x="1780230" y="1973466"/>
              <a:ext cx="1223551" cy="68621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7780" tIns="17780" rIns="17780" bIns="17780" numCol="1" spcCol="1270" anchor="ctr" anchorCtr="0">
              <a:noAutofit/>
            </a:bodyPr>
            <a:lstStyle/>
            <a:p>
              <a:pPr algn="ctr" defTabSz="622300">
                <a:lnSpc>
                  <a:spcPct val="90000"/>
                </a:lnSpc>
                <a:spcBef>
                  <a:spcPct val="0"/>
                </a:spcBef>
                <a:spcAft>
                  <a:spcPct val="35000"/>
                </a:spcAft>
              </a:pPr>
              <a:r>
                <a:rPr lang="en-US" dirty="0" smtClean="0"/>
                <a:t>Health &amp; Safety Policy</a:t>
              </a:r>
              <a:endParaRPr lang="en-US" dirty="0"/>
            </a:p>
          </p:txBody>
        </p:sp>
      </p:grpSp>
      <p:grpSp>
        <p:nvGrpSpPr>
          <p:cNvPr id="25" name="Group 24"/>
          <p:cNvGrpSpPr/>
          <p:nvPr/>
        </p:nvGrpSpPr>
        <p:grpSpPr>
          <a:xfrm>
            <a:off x="5083632" y="621065"/>
            <a:ext cx="1730595" cy="1640473"/>
            <a:chOff x="5094086" y="1701966"/>
            <a:chExt cx="1361997" cy="1122029"/>
          </a:xfrm>
        </p:grpSpPr>
        <p:sp>
          <p:nvSpPr>
            <p:cNvPr id="26" name="Oval 25"/>
            <p:cNvSpPr/>
            <p:nvPr/>
          </p:nvSpPr>
          <p:spPr>
            <a:xfrm>
              <a:off x="5094086" y="1701966"/>
              <a:ext cx="1361997" cy="1122029"/>
            </a:xfrm>
            <a:prstGeom prst="ellipse">
              <a:avLst/>
            </a:prstGeom>
          </p:spPr>
          <p:style>
            <a:lnRef idx="2">
              <a:schemeClr val="lt1">
                <a:hueOff val="0"/>
                <a:satOff val="0"/>
                <a:lumOff val="0"/>
                <a:alphaOff val="0"/>
              </a:schemeClr>
            </a:lnRef>
            <a:fillRef idx="1">
              <a:schemeClr val="accent2">
                <a:hueOff val="-6721062"/>
                <a:satOff val="2923"/>
                <a:lumOff val="850"/>
                <a:alphaOff val="0"/>
              </a:schemeClr>
            </a:fillRef>
            <a:effectRef idx="0">
              <a:schemeClr val="accent2">
                <a:hueOff val="-6721062"/>
                <a:satOff val="2923"/>
                <a:lumOff val="850"/>
                <a:alphaOff val="0"/>
              </a:schemeClr>
            </a:effectRef>
            <a:fontRef idx="minor">
              <a:schemeClr val="lt1"/>
            </a:fontRef>
          </p:style>
        </p:sp>
        <p:sp>
          <p:nvSpPr>
            <p:cNvPr id="27" name="Oval 4"/>
            <p:cNvSpPr txBox="1"/>
            <p:nvPr/>
          </p:nvSpPr>
          <p:spPr>
            <a:xfrm>
              <a:off x="5191912" y="1866283"/>
              <a:ext cx="1152128" cy="79339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7780" tIns="17780" rIns="17780" bIns="17780" numCol="1" spcCol="1270" anchor="ctr" anchorCtr="0">
              <a:noAutofit/>
            </a:bodyPr>
            <a:lstStyle/>
            <a:p>
              <a:pPr algn="ctr" defTabSz="622300">
                <a:lnSpc>
                  <a:spcPct val="90000"/>
                </a:lnSpc>
                <a:spcBef>
                  <a:spcPct val="0"/>
                </a:spcBef>
                <a:spcAft>
                  <a:spcPct val="35000"/>
                </a:spcAft>
              </a:pPr>
              <a:r>
                <a:rPr lang="en-US" dirty="0" smtClean="0"/>
                <a:t>EA Values</a:t>
              </a:r>
              <a:endParaRPr lang="en-US" dirty="0"/>
            </a:p>
          </p:txBody>
        </p:sp>
      </p:grpSp>
      <p:grpSp>
        <p:nvGrpSpPr>
          <p:cNvPr id="28" name="Group 27"/>
          <p:cNvGrpSpPr/>
          <p:nvPr/>
        </p:nvGrpSpPr>
        <p:grpSpPr>
          <a:xfrm>
            <a:off x="2972907" y="1477815"/>
            <a:ext cx="1685588" cy="1567446"/>
            <a:chOff x="3361781" y="3402221"/>
            <a:chExt cx="1426099" cy="1122029"/>
          </a:xfrm>
          <a:solidFill>
            <a:srgbClr val="92D050"/>
          </a:solidFill>
        </p:grpSpPr>
        <p:sp>
          <p:nvSpPr>
            <p:cNvPr id="29" name="Oval 28"/>
            <p:cNvSpPr/>
            <p:nvPr/>
          </p:nvSpPr>
          <p:spPr>
            <a:xfrm>
              <a:off x="3361781" y="3402221"/>
              <a:ext cx="1426099" cy="1122029"/>
            </a:xfrm>
            <a:prstGeom prst="ellipse">
              <a:avLst/>
            </a:prstGeom>
            <a:grpFill/>
          </p:spPr>
          <p:style>
            <a:lnRef idx="2">
              <a:schemeClr val="lt1">
                <a:hueOff val="0"/>
                <a:satOff val="0"/>
                <a:lumOff val="0"/>
                <a:alphaOff val="0"/>
              </a:schemeClr>
            </a:lnRef>
            <a:fillRef idx="1">
              <a:schemeClr val="accent2">
                <a:hueOff val="-13442124"/>
                <a:satOff val="5846"/>
                <a:lumOff val="1700"/>
                <a:alphaOff val="0"/>
              </a:schemeClr>
            </a:fillRef>
            <a:effectRef idx="0">
              <a:schemeClr val="accent2">
                <a:hueOff val="-13442124"/>
                <a:satOff val="5846"/>
                <a:lumOff val="1700"/>
                <a:alphaOff val="0"/>
              </a:schemeClr>
            </a:effectRef>
            <a:fontRef idx="minor">
              <a:schemeClr val="lt1"/>
            </a:fontRef>
          </p:style>
        </p:sp>
        <p:sp>
          <p:nvSpPr>
            <p:cNvPr id="30" name="Oval 4"/>
            <p:cNvSpPr txBox="1"/>
            <p:nvPr/>
          </p:nvSpPr>
          <p:spPr>
            <a:xfrm>
              <a:off x="3614891" y="3672942"/>
              <a:ext cx="1011670" cy="667331"/>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7780" tIns="17780" rIns="17780" bIns="17780" numCol="1" spcCol="1270" anchor="ctr" anchorCtr="0">
              <a:noAutofit/>
            </a:bodyPr>
            <a:lstStyle/>
            <a:p>
              <a:pPr algn="ctr" defTabSz="622300">
                <a:lnSpc>
                  <a:spcPct val="90000"/>
                </a:lnSpc>
                <a:spcBef>
                  <a:spcPct val="0"/>
                </a:spcBef>
                <a:spcAft>
                  <a:spcPct val="35000"/>
                </a:spcAft>
              </a:pPr>
              <a:r>
                <a:rPr lang="en-US" dirty="0" smtClean="0"/>
                <a:t>Joint Declaration of Protection</a:t>
              </a:r>
              <a:endParaRPr lang="en-US" dirty="0"/>
            </a:p>
          </p:txBody>
        </p:sp>
      </p:grpSp>
      <p:grpSp>
        <p:nvGrpSpPr>
          <p:cNvPr id="34" name="Group 33"/>
          <p:cNvGrpSpPr/>
          <p:nvPr/>
        </p:nvGrpSpPr>
        <p:grpSpPr>
          <a:xfrm>
            <a:off x="2972907" y="3621854"/>
            <a:ext cx="1689111" cy="1751853"/>
            <a:chOff x="5094086" y="1701966"/>
            <a:chExt cx="1361997" cy="1122029"/>
          </a:xfrm>
          <a:solidFill>
            <a:srgbClr val="D7D208"/>
          </a:solidFill>
        </p:grpSpPr>
        <p:sp>
          <p:nvSpPr>
            <p:cNvPr id="35" name="Oval 34"/>
            <p:cNvSpPr/>
            <p:nvPr/>
          </p:nvSpPr>
          <p:spPr>
            <a:xfrm>
              <a:off x="5094086" y="1701966"/>
              <a:ext cx="1361997" cy="1122029"/>
            </a:xfrm>
            <a:prstGeom prst="ellipse">
              <a:avLst/>
            </a:prstGeom>
            <a:grpFill/>
          </p:spPr>
          <p:style>
            <a:lnRef idx="2">
              <a:schemeClr val="lt1">
                <a:hueOff val="0"/>
                <a:satOff val="0"/>
                <a:lumOff val="0"/>
                <a:alphaOff val="0"/>
              </a:schemeClr>
            </a:lnRef>
            <a:fillRef idx="1">
              <a:schemeClr val="accent2">
                <a:hueOff val="-6721062"/>
                <a:satOff val="2923"/>
                <a:lumOff val="850"/>
                <a:alphaOff val="0"/>
              </a:schemeClr>
            </a:fillRef>
            <a:effectRef idx="0">
              <a:schemeClr val="accent2">
                <a:hueOff val="-6721062"/>
                <a:satOff val="2923"/>
                <a:lumOff val="850"/>
                <a:alphaOff val="0"/>
              </a:schemeClr>
            </a:effectRef>
            <a:fontRef idx="minor">
              <a:schemeClr val="lt1"/>
            </a:fontRef>
          </p:style>
        </p:sp>
        <p:sp>
          <p:nvSpPr>
            <p:cNvPr id="36" name="Oval 4"/>
            <p:cNvSpPr txBox="1"/>
            <p:nvPr/>
          </p:nvSpPr>
          <p:spPr>
            <a:xfrm>
              <a:off x="5242156" y="1995648"/>
              <a:ext cx="1057340" cy="56116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7780" tIns="17780" rIns="17780" bIns="17780" numCol="1" spcCol="1270" anchor="ctr" anchorCtr="0">
              <a:noAutofit/>
            </a:bodyPr>
            <a:lstStyle/>
            <a:p>
              <a:pPr algn="ctr" defTabSz="622300">
                <a:lnSpc>
                  <a:spcPct val="90000"/>
                </a:lnSpc>
                <a:spcBef>
                  <a:spcPct val="0"/>
                </a:spcBef>
                <a:spcAft>
                  <a:spcPct val="35000"/>
                </a:spcAft>
              </a:pPr>
              <a:r>
                <a:rPr lang="en-US" dirty="0" smtClean="0"/>
                <a:t>Equal Opportunity Policy</a:t>
              </a:r>
              <a:endParaRPr lang="en-US" dirty="0"/>
            </a:p>
          </p:txBody>
        </p:sp>
      </p:grpSp>
      <p:grpSp>
        <p:nvGrpSpPr>
          <p:cNvPr id="37" name="Group 36"/>
          <p:cNvGrpSpPr/>
          <p:nvPr/>
        </p:nvGrpSpPr>
        <p:grpSpPr>
          <a:xfrm>
            <a:off x="7200075" y="3621854"/>
            <a:ext cx="1622454" cy="1660517"/>
            <a:chOff x="5094086" y="1701966"/>
            <a:chExt cx="1361997" cy="1122029"/>
          </a:xfrm>
          <a:solidFill>
            <a:srgbClr val="33CCFF"/>
          </a:solidFill>
        </p:grpSpPr>
        <p:sp>
          <p:nvSpPr>
            <p:cNvPr id="38" name="Oval 37"/>
            <p:cNvSpPr/>
            <p:nvPr/>
          </p:nvSpPr>
          <p:spPr>
            <a:xfrm>
              <a:off x="5094086" y="1701966"/>
              <a:ext cx="1361997" cy="1122029"/>
            </a:xfrm>
            <a:prstGeom prst="ellipse">
              <a:avLst/>
            </a:prstGeom>
            <a:grpFill/>
          </p:spPr>
          <p:style>
            <a:lnRef idx="2">
              <a:schemeClr val="lt1">
                <a:hueOff val="0"/>
                <a:satOff val="0"/>
                <a:lumOff val="0"/>
                <a:alphaOff val="0"/>
              </a:schemeClr>
            </a:lnRef>
            <a:fillRef idx="1">
              <a:schemeClr val="accent2">
                <a:hueOff val="-6721062"/>
                <a:satOff val="2923"/>
                <a:lumOff val="850"/>
                <a:alphaOff val="0"/>
              </a:schemeClr>
            </a:fillRef>
            <a:effectRef idx="0">
              <a:schemeClr val="accent2">
                <a:hueOff val="-6721062"/>
                <a:satOff val="2923"/>
                <a:lumOff val="850"/>
                <a:alphaOff val="0"/>
              </a:schemeClr>
            </a:effectRef>
            <a:fontRef idx="minor">
              <a:schemeClr val="lt1"/>
            </a:fontRef>
          </p:style>
        </p:sp>
        <p:sp>
          <p:nvSpPr>
            <p:cNvPr id="39" name="Oval 4"/>
            <p:cNvSpPr txBox="1"/>
            <p:nvPr/>
          </p:nvSpPr>
          <p:spPr>
            <a:xfrm>
              <a:off x="5254787" y="2004901"/>
              <a:ext cx="1054196" cy="56116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7780" tIns="17780" rIns="17780" bIns="17780" numCol="1" spcCol="1270" anchor="ctr" anchorCtr="0">
              <a:noAutofit/>
            </a:bodyPr>
            <a:lstStyle/>
            <a:p>
              <a:pPr algn="ctr" defTabSz="622300">
                <a:lnSpc>
                  <a:spcPct val="90000"/>
                </a:lnSpc>
                <a:spcBef>
                  <a:spcPct val="0"/>
                </a:spcBef>
                <a:spcAft>
                  <a:spcPct val="35000"/>
                </a:spcAft>
              </a:pPr>
              <a:r>
                <a:rPr lang="en-US" dirty="0" smtClean="0"/>
                <a:t>Acceptable use of </a:t>
              </a:r>
              <a:r>
                <a:rPr lang="en-US" dirty="0" err="1" smtClean="0"/>
                <a:t>ICT</a:t>
              </a:r>
              <a:r>
                <a:rPr lang="en-US" dirty="0" smtClean="0"/>
                <a:t> Policy</a:t>
              </a:r>
              <a:endParaRPr lang="en-US" dirty="0"/>
            </a:p>
          </p:txBody>
        </p:sp>
      </p:grpSp>
      <p:sp>
        <p:nvSpPr>
          <p:cNvPr id="22" name="Oval 21"/>
          <p:cNvSpPr/>
          <p:nvPr/>
        </p:nvSpPr>
        <p:spPr>
          <a:xfrm>
            <a:off x="5040993" y="2298939"/>
            <a:ext cx="1980502" cy="1781448"/>
          </a:xfrm>
          <a:prstGeom prst="ellipse">
            <a:avLst/>
          </a:prstGeom>
          <a:solidFill>
            <a:srgbClr val="33CC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a:t>Dignity at Work Policy &amp; Code of Practice</a:t>
            </a:r>
          </a:p>
        </p:txBody>
      </p:sp>
    </p:spTree>
    <p:extLst>
      <p:ext uri="{BB962C8B-B14F-4D97-AF65-F5344CB8AC3E}">
        <p14:creationId xmlns:p14="http://schemas.microsoft.com/office/powerpoint/2010/main" val="257923772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8"/>
                                        </p:tgtEl>
                                        <p:attrNameLst>
                                          <p:attrName>style.visibility</p:attrName>
                                        </p:attrNameLst>
                                      </p:cBhvr>
                                      <p:to>
                                        <p:strVal val="visible"/>
                                      </p:to>
                                    </p:set>
                                    <p:animEffect transition="in" filter="fade">
                                      <p:cBhvr>
                                        <p:cTn id="22" dur="500"/>
                                        <p:tgtEl>
                                          <p:spTgt spid="2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4"/>
                                        </p:tgtEl>
                                        <p:attrNameLst>
                                          <p:attrName>style.visibility</p:attrName>
                                        </p:attrNameLst>
                                      </p:cBhvr>
                                      <p:to>
                                        <p:strVal val="visible"/>
                                      </p:to>
                                    </p:set>
                                    <p:animEffect transition="in" filter="fade">
                                      <p:cBhvr>
                                        <p:cTn id="27" dur="500"/>
                                        <p:tgtEl>
                                          <p:spTgt spid="34"/>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7"/>
                                        </p:tgtEl>
                                        <p:attrNameLst>
                                          <p:attrName>style.visibility</p:attrName>
                                        </p:attrNameLst>
                                      </p:cBhvr>
                                      <p:to>
                                        <p:strVal val="visible"/>
                                      </p:to>
                                    </p:set>
                                    <p:animEffect transition="in" filter="fade">
                                      <p:cBhvr>
                                        <p:cTn id="32"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44C3D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endParaRPr lang="en-GB" dirty="0"/>
          </a:p>
        </p:txBody>
      </p:sp>
      <p:sp>
        <p:nvSpPr>
          <p:cNvPr id="6" name="Text Placeholder 5"/>
          <p:cNvSpPr>
            <a:spLocks noGrp="1"/>
          </p:cNvSpPr>
          <p:nvPr>
            <p:ph type="body" idx="1"/>
          </p:nvPr>
        </p:nvSpPr>
        <p:spPr>
          <a:xfrm>
            <a:off x="690514" y="479006"/>
            <a:ext cx="5157787" cy="435020"/>
          </a:xfrm>
        </p:spPr>
        <p:txBody>
          <a:bodyPr>
            <a:noAutofit/>
          </a:bodyPr>
          <a:lstStyle/>
          <a:p>
            <a:pPr algn="ctr"/>
            <a:r>
              <a:rPr lang="en-GB" sz="2600" dirty="0">
                <a:solidFill>
                  <a:schemeClr val="bg1"/>
                </a:solidFill>
                <a:latin typeface="Arial" pitchFamily="34" charset="0"/>
                <a:cs typeface="Arial" pitchFamily="34" charset="0"/>
              </a:rPr>
              <a:t>Joint Declaration of Protection June 2018</a:t>
            </a:r>
          </a:p>
        </p:txBody>
      </p:sp>
      <p:sp>
        <p:nvSpPr>
          <p:cNvPr id="5" name="Content Placeholder 4"/>
          <p:cNvSpPr>
            <a:spLocks noGrp="1"/>
          </p:cNvSpPr>
          <p:nvPr>
            <p:ph sz="half" idx="2"/>
          </p:nvPr>
        </p:nvSpPr>
        <p:spPr>
          <a:xfrm>
            <a:off x="139340" y="1027906"/>
            <a:ext cx="5883586" cy="4129548"/>
          </a:xfrm>
        </p:spPr>
        <p:txBody>
          <a:bodyPr>
            <a:noAutofit/>
          </a:bodyPr>
          <a:lstStyle/>
          <a:p>
            <a:pPr lvl="0">
              <a:lnSpc>
                <a:spcPct val="120000"/>
              </a:lnSpc>
              <a:buFont typeface="Wingdings" panose="05000000000000000000" pitchFamily="2" charset="2"/>
              <a:buChar char="Ø"/>
            </a:pPr>
            <a:r>
              <a:rPr lang="en-GB" sz="2000" dirty="0">
                <a:latin typeface="Arial" panose="020B0604020202020204" pitchFamily="34" charset="0"/>
                <a:cs typeface="Arial" panose="020B0604020202020204" pitchFamily="34" charset="0"/>
              </a:rPr>
              <a:t>Everyone has the right to:</a:t>
            </a:r>
          </a:p>
          <a:p>
            <a:pPr lvl="1">
              <a:lnSpc>
                <a:spcPct val="120000"/>
              </a:lnSpc>
            </a:pPr>
            <a:r>
              <a:rPr lang="en-GB" sz="2000" dirty="0">
                <a:latin typeface="Arial" panose="020B0604020202020204" pitchFamily="34" charset="0"/>
                <a:cs typeface="Arial" panose="020B0604020202020204" pitchFamily="34" charset="0"/>
              </a:rPr>
              <a:t>equality of opportunity in employment</a:t>
            </a:r>
          </a:p>
          <a:p>
            <a:pPr lvl="1">
              <a:lnSpc>
                <a:spcPct val="120000"/>
              </a:lnSpc>
            </a:pPr>
            <a:r>
              <a:rPr lang="en-GB" sz="2000" dirty="0">
                <a:latin typeface="Arial" panose="020B0604020202020204" pitchFamily="34" charset="0"/>
                <a:cs typeface="Arial" panose="020B0604020202020204" pitchFamily="34" charset="0"/>
              </a:rPr>
              <a:t>work in a harmonious and inclusive environment, regardless of gender, disability status, religion, race, sexual orientation or any other protected characteristic</a:t>
            </a:r>
          </a:p>
          <a:p>
            <a:pPr lvl="0" fontAlgn="t">
              <a:lnSpc>
                <a:spcPct val="120000"/>
              </a:lnSpc>
              <a:buFont typeface="Wingdings" panose="05000000000000000000" pitchFamily="2" charset="2"/>
              <a:buChar char="Ø"/>
            </a:pPr>
            <a:r>
              <a:rPr lang="en-GB" sz="2000" dirty="0">
                <a:latin typeface="Arial" panose="020B0604020202020204" pitchFamily="34" charset="0"/>
                <a:cs typeface="Arial" panose="020B0604020202020204" pitchFamily="34" charset="0"/>
              </a:rPr>
              <a:t>Managers/Principals should work towards creating inclusive cultures and working environments, where staff feel welcome and can apply their diverse talents, ensuring that no member of staff experiences discrimination or harassment</a:t>
            </a:r>
            <a:endParaRPr lang="en-GB" sz="2000" dirty="0"/>
          </a:p>
        </p:txBody>
      </p:sp>
      <p:sp>
        <p:nvSpPr>
          <p:cNvPr id="7" name="Text Placeholder 6"/>
          <p:cNvSpPr>
            <a:spLocks noGrp="1"/>
          </p:cNvSpPr>
          <p:nvPr>
            <p:ph type="body" sz="quarter" idx="3"/>
          </p:nvPr>
        </p:nvSpPr>
        <p:spPr/>
        <p:txBody>
          <a:bodyPr/>
          <a:lstStyle/>
          <a:p>
            <a:endParaRPr lang="en-GB"/>
          </a:p>
        </p:txBody>
      </p:sp>
      <p:sp>
        <p:nvSpPr>
          <p:cNvPr id="8" name="Content Placeholder 7"/>
          <p:cNvSpPr>
            <a:spLocks noGrp="1"/>
          </p:cNvSpPr>
          <p:nvPr>
            <p:ph sz="quarter" idx="4"/>
          </p:nvPr>
        </p:nvSpPr>
        <p:spPr/>
        <p:txBody>
          <a:bodyPr/>
          <a:lstStyle/>
          <a:p>
            <a:endParaRPr lang="en-GB"/>
          </a:p>
        </p:txBody>
      </p:sp>
      <p:sp>
        <p:nvSpPr>
          <p:cNvPr id="10" name="Text Placeholder 5"/>
          <p:cNvSpPr txBox="1">
            <a:spLocks/>
          </p:cNvSpPr>
          <p:nvPr/>
        </p:nvSpPr>
        <p:spPr>
          <a:xfrm>
            <a:off x="6346876" y="441280"/>
            <a:ext cx="5157787" cy="435020"/>
          </a:xfrm>
          <a:prstGeom prst="rect">
            <a:avLst/>
          </a:prstGeom>
        </p:spPr>
        <p:txBody>
          <a:bodyPr vert="horz" lIns="91440" tIns="45720" rIns="91440" bIns="45720" rtlCol="0" anchor="b">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rgbClr val="9ACA3B"/>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endParaRPr lang="en-GB" sz="2600" dirty="0">
              <a:solidFill>
                <a:schemeClr val="bg1"/>
              </a:solidFill>
              <a:latin typeface="Arial" pitchFamily="34" charset="0"/>
              <a:cs typeface="Arial" pitchFamily="34" charset="0"/>
            </a:endParaRPr>
          </a:p>
        </p:txBody>
      </p:sp>
      <p:pic>
        <p:nvPicPr>
          <p:cNvPr id="9" name="Picture 2" descr="image0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72200" y="1027906"/>
            <a:ext cx="5883636" cy="45418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148798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99EBA3-2C4E-DA40-8238-041017199787}"/>
              </a:ext>
            </a:extLst>
          </p:cNvPr>
          <p:cNvSpPr>
            <a:spLocks noGrp="1"/>
          </p:cNvSpPr>
          <p:nvPr>
            <p:ph type="title"/>
          </p:nvPr>
        </p:nvSpPr>
        <p:spPr/>
        <p:txBody>
          <a:bodyPr>
            <a:normAutofit fontScale="90000"/>
          </a:bodyPr>
          <a:lstStyle/>
          <a:p>
            <a:pPr algn="ctr"/>
            <a:r>
              <a:rPr lang="en-US" sz="4800" b="1" dirty="0" smtClean="0"/>
              <a:t>Benefits of Having a </a:t>
            </a:r>
            <a:br>
              <a:rPr lang="en-US" sz="4800" b="1" dirty="0" smtClean="0"/>
            </a:br>
            <a:r>
              <a:rPr lang="en-US" sz="4800" b="1" dirty="0" smtClean="0"/>
              <a:t>Dignity at Work Policy</a:t>
            </a:r>
            <a:endParaRPr lang="en-US" sz="4800" b="1" dirty="0"/>
          </a:p>
        </p:txBody>
      </p:sp>
      <p:sp>
        <p:nvSpPr>
          <p:cNvPr id="3" name="Content Placeholder 2">
            <a:extLst>
              <a:ext uri="{FF2B5EF4-FFF2-40B4-BE49-F238E27FC236}">
                <a16:creationId xmlns:a16="http://schemas.microsoft.com/office/drawing/2014/main" id="{C4ED649C-40AD-DE48-9517-3C9916709B90}"/>
              </a:ext>
            </a:extLst>
          </p:cNvPr>
          <p:cNvSpPr>
            <a:spLocks noGrp="1"/>
          </p:cNvSpPr>
          <p:nvPr>
            <p:ph idx="1"/>
          </p:nvPr>
        </p:nvSpPr>
        <p:spPr>
          <a:xfrm>
            <a:off x="928253" y="1690687"/>
            <a:ext cx="10758055" cy="4203675"/>
          </a:xfrm>
        </p:spPr>
        <p:txBody>
          <a:bodyPr>
            <a:normAutofit fontScale="92500" lnSpcReduction="20000"/>
          </a:bodyPr>
          <a:lstStyle/>
          <a:p>
            <a:pPr marL="0" indent="0">
              <a:buClr>
                <a:schemeClr val="tx1"/>
              </a:buClr>
              <a:buSzPct val="85000"/>
              <a:buNone/>
              <a:defRPr/>
            </a:pPr>
            <a:r>
              <a:rPr lang="en-US" altLang="en-US" dirty="0">
                <a:latin typeface="Arial" panose="020B0604020202020204" pitchFamily="34" charset="0"/>
                <a:cs typeface="Arial" panose="020B0604020202020204" pitchFamily="34" charset="0"/>
              </a:rPr>
              <a:t>Treating dignity at work as a serious issue and following the correct policy and procedure is likely to have the following benefits:</a:t>
            </a:r>
          </a:p>
          <a:p>
            <a:pPr marL="0" indent="0">
              <a:buClr>
                <a:schemeClr val="tx1"/>
              </a:buClr>
              <a:buSzPct val="85000"/>
              <a:buNone/>
              <a:defRPr/>
            </a:pPr>
            <a:endParaRPr lang="en-US" altLang="en-US" dirty="0">
              <a:latin typeface="Arial" panose="020B0604020202020204" pitchFamily="34" charset="0"/>
              <a:cs typeface="Arial" panose="020B0604020202020204" pitchFamily="34" charset="0"/>
            </a:endParaRPr>
          </a:p>
          <a:p>
            <a:pPr marL="457200" indent="-457200">
              <a:buClr>
                <a:schemeClr val="tx1"/>
              </a:buClr>
              <a:buSzPct val="85000"/>
              <a:defRPr/>
            </a:pPr>
            <a:r>
              <a:rPr lang="en-US" altLang="en-US" dirty="0">
                <a:latin typeface="Arial" panose="020B0604020202020204" pitchFamily="34" charset="0"/>
                <a:cs typeface="Arial" panose="020B0604020202020204" pitchFamily="34" charset="0"/>
              </a:rPr>
              <a:t>Higher morale and improved performance</a:t>
            </a:r>
          </a:p>
          <a:p>
            <a:pPr marL="457200" indent="-457200">
              <a:buClr>
                <a:schemeClr val="tx1"/>
              </a:buClr>
              <a:buSzPct val="85000"/>
              <a:defRPr/>
            </a:pPr>
            <a:r>
              <a:rPr lang="en-US" altLang="en-US" dirty="0">
                <a:latin typeface="Arial" panose="020B0604020202020204" pitchFamily="34" charset="0"/>
                <a:cs typeface="Arial" panose="020B0604020202020204" pitchFamily="34" charset="0"/>
              </a:rPr>
              <a:t>More productive workforce</a:t>
            </a:r>
          </a:p>
          <a:p>
            <a:pPr marL="457200" indent="-457200">
              <a:buClr>
                <a:schemeClr val="tx1"/>
              </a:buClr>
              <a:buSzPct val="85000"/>
              <a:defRPr/>
            </a:pPr>
            <a:r>
              <a:rPr lang="en-US" altLang="en-US" dirty="0" smtClean="0">
                <a:latin typeface="Arial" panose="020B0604020202020204" pitchFamily="34" charset="0"/>
                <a:cs typeface="Arial" panose="020B0604020202020204" pitchFamily="34" charset="0"/>
              </a:rPr>
              <a:t>Create </a:t>
            </a:r>
            <a:r>
              <a:rPr lang="en-US" altLang="en-US" dirty="0">
                <a:latin typeface="Arial" panose="020B0604020202020204" pitchFamily="34" charset="0"/>
                <a:cs typeface="Arial" panose="020B0604020202020204" pitchFamily="34" charset="0"/>
              </a:rPr>
              <a:t>a more positive working environment for employees and better staff retention</a:t>
            </a:r>
          </a:p>
          <a:p>
            <a:pPr marL="457200" indent="-457200">
              <a:buClr>
                <a:schemeClr val="tx1"/>
              </a:buClr>
              <a:buSzPct val="85000"/>
              <a:defRPr/>
            </a:pPr>
            <a:r>
              <a:rPr lang="en-US" altLang="en-US" dirty="0" smtClean="0">
                <a:latin typeface="Arial" panose="020B0604020202020204" pitchFamily="34" charset="0"/>
                <a:cs typeface="Arial" panose="020B0604020202020204" pitchFamily="34" charset="0"/>
              </a:rPr>
              <a:t>A positive impact </a:t>
            </a:r>
            <a:r>
              <a:rPr lang="en-US" altLang="en-US" dirty="0">
                <a:latin typeface="Arial" panose="020B0604020202020204" pitchFamily="34" charset="0"/>
                <a:cs typeface="Arial" panose="020B0604020202020204" pitchFamily="34" charset="0"/>
              </a:rPr>
              <a:t>on the wellbeing of all staff and reduced absence levels</a:t>
            </a:r>
          </a:p>
          <a:p>
            <a:pPr marL="457200" indent="-457200">
              <a:buClr>
                <a:schemeClr val="tx1"/>
              </a:buClr>
              <a:buSzPct val="85000"/>
              <a:defRPr/>
            </a:pPr>
            <a:r>
              <a:rPr lang="en-US" altLang="en-US" dirty="0">
                <a:latin typeface="Arial" panose="020B0604020202020204" pitchFamily="34" charset="0"/>
                <a:cs typeface="Arial" panose="020B0604020202020204" pitchFamily="34" charset="0"/>
              </a:rPr>
              <a:t>Improved service delivery</a:t>
            </a:r>
          </a:p>
          <a:p>
            <a:pPr marL="457200" indent="-457200">
              <a:buClr>
                <a:schemeClr val="tx1"/>
              </a:buClr>
              <a:buSzPct val="85000"/>
              <a:defRPr/>
            </a:pPr>
            <a:r>
              <a:rPr lang="en-US" altLang="en-US" dirty="0">
                <a:latin typeface="Arial" panose="020B0604020202020204" pitchFamily="34" charset="0"/>
                <a:cs typeface="Arial" panose="020B0604020202020204" pitchFamily="34" charset="0"/>
              </a:rPr>
              <a:t>Better industrial relations</a:t>
            </a:r>
          </a:p>
          <a:p>
            <a:pPr marL="0" indent="0">
              <a:buClr>
                <a:schemeClr val="tx1"/>
              </a:buClr>
              <a:buSzPct val="85000"/>
              <a:buNone/>
              <a:defRPr/>
            </a:pPr>
            <a:endParaRPr lang="en-US" altLang="en-US" sz="3100" dirty="0" smtClean="0">
              <a:latin typeface="Arial" panose="020B0604020202020204" pitchFamily="34" charset="0"/>
              <a:cs typeface="Arial" panose="020B0604020202020204" pitchFamily="34" charset="0"/>
            </a:endParaRPr>
          </a:p>
          <a:p>
            <a:pPr marL="0" indent="0">
              <a:buNone/>
            </a:pPr>
            <a:endParaRPr lang="en-GB" sz="3600" dirty="0" smtClean="0">
              <a:latin typeface="Arial" panose="020B0604020202020204" pitchFamily="34" charset="0"/>
              <a:ea typeface="ＭＳ Ｐゴシック" pitchFamily="34" charset="-128"/>
              <a:cs typeface="Arial" panose="020B0604020202020204" pitchFamily="34" charset="0"/>
            </a:endParaRPr>
          </a:p>
        </p:txBody>
      </p:sp>
    </p:spTree>
    <p:extLst>
      <p:ext uri="{BB962C8B-B14F-4D97-AF65-F5344CB8AC3E}">
        <p14:creationId xmlns:p14="http://schemas.microsoft.com/office/powerpoint/2010/main" val="9523163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dirty="0" smtClean="0"/>
              <a:t>Roles and Responsibilities of the:</a:t>
            </a:r>
            <a:endParaRPr lang="en-GB" b="1" dirty="0"/>
          </a:p>
        </p:txBody>
      </p:sp>
      <p:sp>
        <p:nvSpPr>
          <p:cNvPr id="3" name="Text Placeholder 2"/>
          <p:cNvSpPr>
            <a:spLocks noGrp="1"/>
          </p:cNvSpPr>
          <p:nvPr>
            <p:ph type="body" idx="1"/>
          </p:nvPr>
        </p:nvSpPr>
        <p:spPr>
          <a:xfrm>
            <a:off x="839788" y="1390386"/>
            <a:ext cx="5157787" cy="471194"/>
          </a:xfrm>
        </p:spPr>
        <p:txBody>
          <a:bodyPr>
            <a:noAutofit/>
          </a:bodyPr>
          <a:lstStyle/>
          <a:p>
            <a:r>
              <a:rPr lang="en-GB" sz="3000" dirty="0" smtClean="0"/>
              <a:t>Line Manager/Principal</a:t>
            </a:r>
            <a:endParaRPr lang="en-GB" sz="3000" dirty="0"/>
          </a:p>
        </p:txBody>
      </p:sp>
      <p:sp>
        <p:nvSpPr>
          <p:cNvPr id="4" name="Content Placeholder 3"/>
          <p:cNvSpPr>
            <a:spLocks noGrp="1"/>
          </p:cNvSpPr>
          <p:nvPr>
            <p:ph sz="half" idx="2"/>
          </p:nvPr>
        </p:nvSpPr>
        <p:spPr>
          <a:xfrm>
            <a:off x="839788" y="1873192"/>
            <a:ext cx="5332412" cy="3908629"/>
          </a:xfrm>
        </p:spPr>
        <p:txBody>
          <a:bodyPr>
            <a:noAutofit/>
          </a:bodyPr>
          <a:lstStyle/>
          <a:p>
            <a:pPr>
              <a:lnSpc>
                <a:spcPct val="100000"/>
              </a:lnSpc>
              <a:buClr>
                <a:schemeClr val="tx1"/>
              </a:buClr>
              <a:defRPr/>
            </a:pPr>
            <a:r>
              <a:rPr lang="en-GB" altLang="en-US" sz="2300" dirty="0">
                <a:latin typeface="Arial" panose="020B0604020202020204" pitchFamily="34" charset="0"/>
                <a:cs typeface="Arial" panose="020B0604020202020204" pitchFamily="34" charset="0"/>
              </a:rPr>
              <a:t>C</a:t>
            </a:r>
            <a:r>
              <a:rPr lang="en-GB" altLang="en-US" sz="2300" dirty="0" smtClean="0">
                <a:latin typeface="Arial" panose="020B0604020202020204" pitchFamily="34" charset="0"/>
                <a:cs typeface="Arial" panose="020B0604020202020204" pitchFamily="34" charset="0"/>
              </a:rPr>
              <a:t>ommunicate </a:t>
            </a:r>
            <a:r>
              <a:rPr lang="en-GB" altLang="en-US" sz="2300" dirty="0">
                <a:latin typeface="Arial" panose="020B0604020202020204" pitchFamily="34" charset="0"/>
                <a:cs typeface="Arial" panose="020B0604020202020204" pitchFamily="34" charset="0"/>
              </a:rPr>
              <a:t>and promote </a:t>
            </a:r>
            <a:r>
              <a:rPr lang="en-GB" altLang="en-US" sz="2300" dirty="0" smtClean="0">
                <a:latin typeface="Arial" panose="020B0604020202020204" pitchFamily="34" charset="0"/>
                <a:cs typeface="Arial" panose="020B0604020202020204" pitchFamily="34" charset="0"/>
              </a:rPr>
              <a:t>awareness </a:t>
            </a:r>
            <a:r>
              <a:rPr lang="en-GB" altLang="en-US" sz="2300" dirty="0">
                <a:latin typeface="Arial" panose="020B0604020202020204" pitchFamily="34" charset="0"/>
                <a:cs typeface="Arial" panose="020B0604020202020204" pitchFamily="34" charset="0"/>
              </a:rPr>
              <a:t>of the policy to employees</a:t>
            </a:r>
          </a:p>
          <a:p>
            <a:pPr>
              <a:buClr>
                <a:schemeClr val="tx1"/>
              </a:buClr>
              <a:defRPr/>
            </a:pPr>
            <a:r>
              <a:rPr lang="en-GB" altLang="en-US" sz="2300" dirty="0" smtClean="0">
                <a:latin typeface="Arial" panose="020B0604020202020204" pitchFamily="34" charset="0"/>
                <a:cs typeface="Arial" panose="020B0604020202020204" pitchFamily="34" charset="0"/>
              </a:rPr>
              <a:t>Ensure </a:t>
            </a:r>
            <a:r>
              <a:rPr lang="en-GB" altLang="en-US" sz="2300" dirty="0">
                <a:latin typeface="Arial" panose="020B0604020202020204" pitchFamily="34" charset="0"/>
                <a:cs typeface="Arial" panose="020B0604020202020204" pitchFamily="34" charset="0"/>
              </a:rPr>
              <a:t>that unlawful discrimination, harassment, bullying or victimisation does not occur</a:t>
            </a:r>
          </a:p>
          <a:p>
            <a:pPr>
              <a:buClr>
                <a:schemeClr val="tx1"/>
              </a:buClr>
              <a:defRPr/>
            </a:pPr>
            <a:r>
              <a:rPr lang="en-GB" altLang="en-US" sz="2300" dirty="0" smtClean="0">
                <a:latin typeface="Arial" panose="020B0604020202020204" pitchFamily="34" charset="0"/>
                <a:cs typeface="Arial" panose="020B0604020202020204" pitchFamily="34" charset="0"/>
              </a:rPr>
              <a:t>Set </a:t>
            </a:r>
            <a:r>
              <a:rPr lang="en-GB" altLang="en-US" sz="2300" dirty="0">
                <a:latin typeface="Arial" panose="020B0604020202020204" pitchFamily="34" charset="0"/>
                <a:cs typeface="Arial" panose="020B0604020202020204" pitchFamily="34" charset="0"/>
              </a:rPr>
              <a:t>a good </a:t>
            </a:r>
            <a:r>
              <a:rPr lang="en-GB" altLang="en-US" sz="2300" dirty="0" smtClean="0">
                <a:latin typeface="Arial" panose="020B0604020202020204" pitchFamily="34" charset="0"/>
                <a:cs typeface="Arial" panose="020B0604020202020204" pitchFamily="34" charset="0"/>
              </a:rPr>
              <a:t>example</a:t>
            </a:r>
          </a:p>
          <a:p>
            <a:pPr>
              <a:buClr>
                <a:schemeClr val="tx1"/>
              </a:buClr>
              <a:defRPr/>
            </a:pPr>
            <a:r>
              <a:rPr lang="en-GB" altLang="en-US" sz="2300" dirty="0" smtClean="0">
                <a:latin typeface="Arial" panose="020B0604020202020204" pitchFamily="34" charset="0"/>
                <a:cs typeface="Arial" panose="020B0604020202020204" pitchFamily="34" charset="0"/>
              </a:rPr>
              <a:t>Ensure </a:t>
            </a:r>
            <a:r>
              <a:rPr lang="en-GB" altLang="en-US" sz="2300" dirty="0">
                <a:latin typeface="Arial" panose="020B0604020202020204" pitchFamily="34" charset="0"/>
                <a:cs typeface="Arial" panose="020B0604020202020204" pitchFamily="34" charset="0"/>
              </a:rPr>
              <a:t>any complaint is treated seriously, sensitively and in </a:t>
            </a:r>
            <a:r>
              <a:rPr lang="en-GB" altLang="en-US" sz="2300" dirty="0" smtClean="0">
                <a:latin typeface="Arial" panose="020B0604020202020204" pitchFamily="34" charset="0"/>
                <a:cs typeface="Arial" panose="020B0604020202020204" pitchFamily="34" charset="0"/>
              </a:rPr>
              <a:t>confidence</a:t>
            </a:r>
            <a:endParaRPr lang="en-GB" altLang="en-US" sz="2300" dirty="0">
              <a:latin typeface="Arial" panose="020B0604020202020204" pitchFamily="34" charset="0"/>
              <a:cs typeface="Arial" panose="020B0604020202020204" pitchFamily="34" charset="0"/>
            </a:endParaRPr>
          </a:p>
        </p:txBody>
      </p:sp>
      <p:sp>
        <p:nvSpPr>
          <p:cNvPr id="5" name="Text Placeholder 4"/>
          <p:cNvSpPr>
            <a:spLocks noGrp="1"/>
          </p:cNvSpPr>
          <p:nvPr>
            <p:ph type="body" sz="quarter" idx="3"/>
          </p:nvPr>
        </p:nvSpPr>
        <p:spPr>
          <a:xfrm>
            <a:off x="6172200" y="1390386"/>
            <a:ext cx="5183188" cy="471194"/>
          </a:xfrm>
        </p:spPr>
        <p:txBody>
          <a:bodyPr>
            <a:noAutofit/>
          </a:bodyPr>
          <a:lstStyle/>
          <a:p>
            <a:r>
              <a:rPr lang="en-GB" sz="3000" dirty="0" smtClean="0"/>
              <a:t>Employee</a:t>
            </a:r>
            <a:endParaRPr lang="en-GB" sz="3000" dirty="0"/>
          </a:p>
        </p:txBody>
      </p:sp>
      <p:sp>
        <p:nvSpPr>
          <p:cNvPr id="6" name="Content Placeholder 5"/>
          <p:cNvSpPr>
            <a:spLocks noGrp="1"/>
          </p:cNvSpPr>
          <p:nvPr>
            <p:ph sz="quarter" idx="4"/>
          </p:nvPr>
        </p:nvSpPr>
        <p:spPr>
          <a:xfrm>
            <a:off x="6172200" y="1758802"/>
            <a:ext cx="5183188" cy="4177764"/>
          </a:xfrm>
        </p:spPr>
        <p:txBody>
          <a:bodyPr>
            <a:normAutofit fontScale="25000" lnSpcReduction="20000"/>
          </a:bodyPr>
          <a:lstStyle/>
          <a:p>
            <a:pPr>
              <a:lnSpc>
                <a:spcPct val="120000"/>
              </a:lnSpc>
              <a:defRPr/>
            </a:pPr>
            <a:r>
              <a:rPr lang="en-GB" altLang="en-US" sz="9200" dirty="0" smtClean="0">
                <a:latin typeface="Arial" panose="020B0604020202020204" pitchFamily="34" charset="0"/>
                <a:cs typeface="Arial" panose="020B0604020202020204" pitchFamily="34" charset="0"/>
              </a:rPr>
              <a:t>All </a:t>
            </a:r>
            <a:r>
              <a:rPr lang="en-GB" altLang="en-US" sz="9200" dirty="0">
                <a:latin typeface="Arial" panose="020B0604020202020204" pitchFamily="34" charset="0"/>
                <a:cs typeface="Arial" panose="020B0604020202020204" pitchFamily="34" charset="0"/>
              </a:rPr>
              <a:t>employees </a:t>
            </a:r>
            <a:r>
              <a:rPr lang="en-GB" altLang="en-US" sz="9200" dirty="0" smtClean="0">
                <a:latin typeface="Arial" panose="020B0604020202020204" pitchFamily="34" charset="0"/>
                <a:cs typeface="Arial" panose="020B0604020202020204" pitchFamily="34" charset="0"/>
              </a:rPr>
              <a:t>have </a:t>
            </a:r>
            <a:r>
              <a:rPr lang="en-GB" altLang="en-US" sz="9200" dirty="0">
                <a:latin typeface="Arial" panose="020B0604020202020204" pitchFamily="34" charset="0"/>
                <a:cs typeface="Arial" panose="020B0604020202020204" pitchFamily="34" charset="0"/>
              </a:rPr>
              <a:t>a responsibility to co-operate in the ‘promotion of harmonious working relationships’</a:t>
            </a:r>
          </a:p>
          <a:p>
            <a:pPr>
              <a:lnSpc>
                <a:spcPct val="120000"/>
              </a:lnSpc>
              <a:defRPr/>
            </a:pPr>
            <a:r>
              <a:rPr lang="en-GB" altLang="en-US" sz="9200" dirty="0" smtClean="0">
                <a:latin typeface="Arial" panose="020B0604020202020204" pitchFamily="34" charset="0"/>
                <a:cs typeface="Arial" panose="020B0604020202020204" pitchFamily="34" charset="0"/>
              </a:rPr>
              <a:t>To comply with relevant policies</a:t>
            </a:r>
          </a:p>
          <a:p>
            <a:pPr>
              <a:lnSpc>
                <a:spcPct val="120000"/>
              </a:lnSpc>
              <a:defRPr/>
            </a:pPr>
            <a:r>
              <a:rPr lang="en-GB" altLang="en-US" sz="9200" dirty="0" smtClean="0">
                <a:latin typeface="Arial" panose="020B0604020202020204" pitchFamily="34" charset="0"/>
                <a:cs typeface="Arial" panose="020B0604020202020204" pitchFamily="34" charset="0"/>
              </a:rPr>
              <a:t>Ensure </a:t>
            </a:r>
            <a:r>
              <a:rPr lang="en-GB" altLang="en-US" sz="9200" dirty="0">
                <a:latin typeface="Arial" panose="020B0604020202020204" pitchFamily="34" charset="0"/>
                <a:cs typeface="Arial" panose="020B0604020202020204" pitchFamily="34" charset="0"/>
              </a:rPr>
              <a:t>that </a:t>
            </a:r>
            <a:r>
              <a:rPr lang="en-GB" altLang="en-US" sz="9200" dirty="0" smtClean="0">
                <a:latin typeface="Arial" panose="020B0604020202020204" pitchFamily="34" charset="0"/>
                <a:cs typeface="Arial" panose="020B0604020202020204" pitchFamily="34" charset="0"/>
              </a:rPr>
              <a:t>their </a:t>
            </a:r>
            <a:r>
              <a:rPr lang="en-GB" altLang="en-US" sz="9200" dirty="0">
                <a:latin typeface="Arial" panose="020B0604020202020204" pitchFamily="34" charset="0"/>
                <a:cs typeface="Arial" panose="020B0604020202020204" pitchFamily="34" charset="0"/>
              </a:rPr>
              <a:t>behaviour to colleagues does not cause offence and could not in any way be considered to be </a:t>
            </a:r>
            <a:r>
              <a:rPr lang="en-GB" altLang="en-US" sz="9200" dirty="0" smtClean="0">
                <a:latin typeface="Arial" panose="020B0604020202020204" pitchFamily="34" charset="0"/>
                <a:cs typeface="Arial" panose="020B0604020202020204" pitchFamily="34" charset="0"/>
              </a:rPr>
              <a:t>unacceptable</a:t>
            </a:r>
            <a:endParaRPr lang="en-GB" altLang="en-US" sz="9200" dirty="0">
              <a:latin typeface="Arial" panose="020B0604020202020204" pitchFamily="34" charset="0"/>
              <a:cs typeface="Arial" panose="020B0604020202020204" pitchFamily="34" charset="0"/>
            </a:endParaRPr>
          </a:p>
          <a:p>
            <a:endParaRPr lang="en-GB" dirty="0"/>
          </a:p>
        </p:txBody>
      </p:sp>
    </p:spTree>
    <p:extLst>
      <p:ext uri="{BB962C8B-B14F-4D97-AF65-F5344CB8AC3E}">
        <p14:creationId xmlns:p14="http://schemas.microsoft.com/office/powerpoint/2010/main" val="40808721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94082" y="633046"/>
            <a:ext cx="10515600" cy="4009745"/>
          </a:xfrm>
        </p:spPr>
        <p:txBody>
          <a:bodyPr>
            <a:noAutofit/>
          </a:bodyPr>
          <a:lstStyle/>
          <a:p>
            <a:pPr algn="ctr"/>
            <a:r>
              <a:rPr lang="en-GB" sz="8000" dirty="0" smtClean="0"/>
              <a:t>What is unacceptable behaviour?</a:t>
            </a:r>
            <a:endParaRPr lang="en-GB" sz="8000" dirty="0"/>
          </a:p>
        </p:txBody>
      </p:sp>
    </p:spTree>
    <p:extLst>
      <p:ext uri="{BB962C8B-B14F-4D97-AF65-F5344CB8AC3E}">
        <p14:creationId xmlns:p14="http://schemas.microsoft.com/office/powerpoint/2010/main" val="10133861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99EBA3-2C4E-DA40-8238-041017199787}"/>
              </a:ext>
            </a:extLst>
          </p:cNvPr>
          <p:cNvSpPr>
            <a:spLocks noGrp="1"/>
          </p:cNvSpPr>
          <p:nvPr>
            <p:ph type="title"/>
          </p:nvPr>
        </p:nvSpPr>
        <p:spPr>
          <a:xfrm>
            <a:off x="838200" y="365126"/>
            <a:ext cx="10515600" cy="1100282"/>
          </a:xfrm>
        </p:spPr>
        <p:txBody>
          <a:bodyPr>
            <a:normAutofit/>
          </a:bodyPr>
          <a:lstStyle/>
          <a:p>
            <a:pPr algn="ctr"/>
            <a:r>
              <a:rPr lang="en-US" sz="4800" b="1" dirty="0" smtClean="0"/>
              <a:t>Harassment</a:t>
            </a:r>
            <a:endParaRPr lang="en-US" sz="4800" b="1" dirty="0"/>
          </a:p>
        </p:txBody>
      </p:sp>
      <p:sp>
        <p:nvSpPr>
          <p:cNvPr id="3" name="Content Placeholder 2">
            <a:extLst>
              <a:ext uri="{FF2B5EF4-FFF2-40B4-BE49-F238E27FC236}">
                <a16:creationId xmlns:a16="http://schemas.microsoft.com/office/drawing/2014/main" id="{C4ED649C-40AD-DE48-9517-3C9916709B90}"/>
              </a:ext>
            </a:extLst>
          </p:cNvPr>
          <p:cNvSpPr>
            <a:spLocks noGrp="1"/>
          </p:cNvSpPr>
          <p:nvPr>
            <p:ph idx="1"/>
          </p:nvPr>
        </p:nvSpPr>
        <p:spPr>
          <a:xfrm>
            <a:off x="928253" y="1465407"/>
            <a:ext cx="10758055" cy="4428956"/>
          </a:xfrm>
        </p:spPr>
        <p:txBody>
          <a:bodyPr>
            <a:normAutofit/>
          </a:bodyPr>
          <a:lstStyle/>
          <a:p>
            <a:pPr marL="0" indent="0">
              <a:buNone/>
              <a:defRPr/>
            </a:pPr>
            <a:r>
              <a:rPr lang="en-GB" sz="3200" b="1" dirty="0">
                <a:solidFill>
                  <a:srgbClr val="9ACA3B"/>
                </a:solidFill>
                <a:latin typeface="Arial" pitchFamily="34" charset="0"/>
                <a:cs typeface="Arial" pitchFamily="34" charset="0"/>
              </a:rPr>
              <a:t>Harassment</a:t>
            </a:r>
            <a:r>
              <a:rPr lang="en-GB" dirty="0">
                <a:latin typeface="Arial" pitchFamily="34" charset="0"/>
                <a:cs typeface="Arial" pitchFamily="34" charset="0"/>
              </a:rPr>
              <a:t> usually occurs where a person is subjected to unwanted conduct in relation to an </a:t>
            </a:r>
            <a:r>
              <a:rPr lang="en-GB" b="1" dirty="0">
                <a:solidFill>
                  <a:srgbClr val="9ACA3B"/>
                </a:solidFill>
                <a:latin typeface="Arial" pitchFamily="34" charset="0"/>
                <a:cs typeface="Arial" pitchFamily="34" charset="0"/>
              </a:rPr>
              <a:t>equality ground</a:t>
            </a:r>
            <a:r>
              <a:rPr lang="en-GB" dirty="0">
                <a:solidFill>
                  <a:srgbClr val="9ACA3B"/>
                </a:solidFill>
                <a:latin typeface="Arial" pitchFamily="34" charset="0"/>
                <a:cs typeface="Arial" pitchFamily="34" charset="0"/>
              </a:rPr>
              <a:t> </a:t>
            </a:r>
            <a:r>
              <a:rPr lang="en-GB" dirty="0">
                <a:latin typeface="Arial" pitchFamily="34" charset="0"/>
                <a:cs typeface="Arial" pitchFamily="34" charset="0"/>
              </a:rPr>
              <a:t>with the purpose or effect </a:t>
            </a:r>
            <a:r>
              <a:rPr lang="en-GB" dirty="0" smtClean="0">
                <a:latin typeface="Arial" pitchFamily="34" charset="0"/>
                <a:cs typeface="Arial" pitchFamily="34" charset="0"/>
              </a:rPr>
              <a:t>of </a:t>
            </a:r>
            <a:r>
              <a:rPr lang="en-GB" dirty="0">
                <a:latin typeface="Arial" pitchFamily="34" charset="0"/>
                <a:cs typeface="Arial" pitchFamily="34" charset="0"/>
              </a:rPr>
              <a:t>creating an environment which is hostile, degrading, humiliating, offensive or intimidating.</a:t>
            </a:r>
          </a:p>
          <a:p>
            <a:pPr marL="0" indent="0">
              <a:buNone/>
              <a:defRPr/>
            </a:pPr>
            <a:endParaRPr lang="en-GB" dirty="0">
              <a:latin typeface="Arial" pitchFamily="34" charset="0"/>
              <a:cs typeface="Arial" pitchFamily="34" charset="0"/>
            </a:endParaRPr>
          </a:p>
          <a:p>
            <a:pPr marL="0" indent="0">
              <a:buNone/>
              <a:defRPr/>
            </a:pPr>
            <a:r>
              <a:rPr lang="en-GB" dirty="0">
                <a:latin typeface="Arial" pitchFamily="34" charset="0"/>
                <a:cs typeface="Arial" pitchFamily="34" charset="0"/>
              </a:rPr>
              <a:t>Harassment, can occur even if the conduct is not intended to be offensive. </a:t>
            </a:r>
          </a:p>
          <a:p>
            <a:pPr marL="0" indent="0">
              <a:buNone/>
              <a:defRPr/>
            </a:pPr>
            <a:endParaRPr lang="en-GB" dirty="0">
              <a:latin typeface="Arial" pitchFamily="34" charset="0"/>
              <a:cs typeface="Arial" pitchFamily="34" charset="0"/>
            </a:endParaRPr>
          </a:p>
          <a:p>
            <a:pPr marL="914400" lvl="2" indent="0">
              <a:buNone/>
              <a:defRPr/>
            </a:pPr>
            <a:r>
              <a:rPr lang="en-GB" sz="2400" dirty="0">
                <a:latin typeface="Arial" pitchFamily="34" charset="0"/>
                <a:cs typeface="Arial" pitchFamily="34" charset="0"/>
              </a:rPr>
              <a:t>  </a:t>
            </a:r>
            <a:r>
              <a:rPr lang="en-GB" sz="2400" i="1" dirty="0">
                <a:latin typeface="Arial" pitchFamily="34" charset="0"/>
                <a:cs typeface="Arial" pitchFamily="34" charset="0"/>
              </a:rPr>
              <a:t>“I didn’t mean to offend anyone” </a:t>
            </a:r>
            <a:r>
              <a:rPr lang="en-GB" sz="2400" dirty="0">
                <a:latin typeface="Arial" pitchFamily="34" charset="0"/>
                <a:cs typeface="Arial" pitchFamily="34" charset="0"/>
              </a:rPr>
              <a:t>– </a:t>
            </a:r>
            <a:r>
              <a:rPr lang="en-GB" sz="2400" dirty="0">
                <a:solidFill>
                  <a:srgbClr val="44C3D0"/>
                </a:solidFill>
                <a:latin typeface="Arial" pitchFamily="34" charset="0"/>
                <a:cs typeface="Arial" pitchFamily="34" charset="0"/>
              </a:rPr>
              <a:t>not an excuse!</a:t>
            </a:r>
          </a:p>
          <a:p>
            <a:pPr marL="0" indent="0">
              <a:buNone/>
              <a:defRPr/>
            </a:pPr>
            <a:endParaRPr lang="en-GB" dirty="0">
              <a:cs typeface="Calibri" panose="020F0502020204030204" pitchFamily="34" charset="0"/>
            </a:endParaRPr>
          </a:p>
          <a:p>
            <a:endParaRPr lang="en-GB" sz="9600" dirty="0"/>
          </a:p>
          <a:p>
            <a:pPr>
              <a:defRPr/>
            </a:pPr>
            <a:endParaRPr lang="en-GB" altLang="en-US" sz="96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0913876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5120060" y="2566804"/>
            <a:ext cx="1951514" cy="1749299"/>
            <a:chOff x="3240351" y="2088229"/>
            <a:chExt cx="1951514" cy="1590272"/>
          </a:xfrm>
        </p:grpSpPr>
        <p:sp>
          <p:nvSpPr>
            <p:cNvPr id="39" name="Oval 38"/>
            <p:cNvSpPr/>
            <p:nvPr/>
          </p:nvSpPr>
          <p:spPr>
            <a:xfrm>
              <a:off x="3240351" y="2088229"/>
              <a:ext cx="1951514" cy="1590272"/>
            </a:xfrm>
            <a:prstGeom prst="ellipse">
              <a:avLst/>
            </a:prstGeom>
            <a:noFill/>
            <a:ln>
              <a:solidFill>
                <a:schemeClr val="tx1"/>
              </a:solidFill>
            </a:ln>
          </p:spPr>
          <p:style>
            <a:lnRef idx="2">
              <a:scrgbClr r="0" g="0" b="0"/>
            </a:lnRef>
            <a:fillRef idx="1">
              <a:scrgbClr r="0" g="0" b="0"/>
            </a:fillRef>
            <a:effectRef idx="0">
              <a:schemeClr val="accent2">
                <a:hueOff val="0"/>
                <a:satOff val="0"/>
                <a:lumOff val="0"/>
                <a:alphaOff val="0"/>
              </a:schemeClr>
            </a:effectRef>
            <a:fontRef idx="minor">
              <a:schemeClr val="lt1"/>
            </a:fontRef>
          </p:style>
        </p:sp>
        <p:sp>
          <p:nvSpPr>
            <p:cNvPr id="40" name="Oval 4"/>
            <p:cNvSpPr/>
            <p:nvPr/>
          </p:nvSpPr>
          <p:spPr>
            <a:xfrm>
              <a:off x="3332092" y="2321119"/>
              <a:ext cx="1792557" cy="112449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GB" sz="2400" b="1" kern="1200" dirty="0" smtClean="0">
                  <a:solidFill>
                    <a:schemeClr val="tx1"/>
                  </a:solidFill>
                  <a:latin typeface="Arial" pitchFamily="34" charset="0"/>
                  <a:cs typeface="Arial" pitchFamily="34" charset="0"/>
                </a:rPr>
                <a:t>EQUALITY LAWS</a:t>
              </a:r>
              <a:endParaRPr lang="en-GB" sz="2400" b="1" kern="1200" dirty="0">
                <a:solidFill>
                  <a:schemeClr val="tx1"/>
                </a:solidFill>
                <a:latin typeface="Arial" pitchFamily="34" charset="0"/>
                <a:cs typeface="Arial" pitchFamily="34" charset="0"/>
              </a:endParaRPr>
            </a:p>
          </p:txBody>
        </p:sp>
      </p:grpSp>
      <p:grpSp>
        <p:nvGrpSpPr>
          <p:cNvPr id="3" name="Group 2"/>
          <p:cNvGrpSpPr/>
          <p:nvPr/>
        </p:nvGrpSpPr>
        <p:grpSpPr>
          <a:xfrm>
            <a:off x="4476913" y="2435432"/>
            <a:ext cx="1120623" cy="61634"/>
            <a:chOff x="2597204" y="1880146"/>
            <a:chExt cx="1120623" cy="56031"/>
          </a:xfrm>
        </p:grpSpPr>
        <p:sp>
          <p:nvSpPr>
            <p:cNvPr id="37" name="Straight Connector 5"/>
            <p:cNvSpPr/>
            <p:nvPr/>
          </p:nvSpPr>
          <p:spPr>
            <a:xfrm rot="13359126">
              <a:off x="2597204" y="1889881"/>
              <a:ext cx="1120623" cy="36562"/>
            </a:xfrm>
            <a:custGeom>
              <a:avLst/>
              <a:gdLst/>
              <a:ahLst/>
              <a:cxnLst/>
              <a:rect l="0" t="0" r="0" b="0"/>
              <a:pathLst>
                <a:path>
                  <a:moveTo>
                    <a:pt x="0" y="18281"/>
                  </a:moveTo>
                  <a:lnTo>
                    <a:pt x="1120623" y="18281"/>
                  </a:lnTo>
                </a:path>
              </a:pathLst>
            </a:custGeom>
            <a:noFill/>
          </p:spPr>
          <p:style>
            <a:lnRef idx="2">
              <a:schemeClr val="accent2">
                <a:shade val="60000"/>
                <a:hueOff val="0"/>
                <a:satOff val="0"/>
                <a:lumOff val="0"/>
                <a:alphaOff val="0"/>
              </a:schemeClr>
            </a:lnRef>
            <a:fillRef idx="0">
              <a:scrgbClr r="0" g="0" b="0"/>
            </a:fillRef>
            <a:effectRef idx="0">
              <a:schemeClr val="accent2">
                <a:hueOff val="0"/>
                <a:satOff val="0"/>
                <a:lumOff val="0"/>
                <a:alphaOff val="0"/>
              </a:schemeClr>
            </a:effectRef>
            <a:fontRef idx="minor">
              <a:schemeClr val="tx1">
                <a:hueOff val="0"/>
                <a:satOff val="0"/>
                <a:lumOff val="0"/>
                <a:alphaOff val="0"/>
              </a:schemeClr>
            </a:fontRef>
          </p:style>
        </p:sp>
        <p:sp>
          <p:nvSpPr>
            <p:cNvPr id="38" name="Straight Connector 6"/>
            <p:cNvSpPr/>
            <p:nvPr/>
          </p:nvSpPr>
          <p:spPr>
            <a:xfrm rot="24159126">
              <a:off x="3129500" y="1880146"/>
              <a:ext cx="56031" cy="56031"/>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GB" sz="500" kern="1200" dirty="0"/>
            </a:p>
          </p:txBody>
        </p:sp>
      </p:grpSp>
      <p:grpSp>
        <p:nvGrpSpPr>
          <p:cNvPr id="4" name="Group 3"/>
          <p:cNvGrpSpPr/>
          <p:nvPr/>
        </p:nvGrpSpPr>
        <p:grpSpPr>
          <a:xfrm>
            <a:off x="2216410" y="705704"/>
            <a:ext cx="3453117" cy="1504974"/>
            <a:chOff x="336701" y="216024"/>
            <a:chExt cx="3453117" cy="1368158"/>
          </a:xfrm>
        </p:grpSpPr>
        <p:sp>
          <p:nvSpPr>
            <p:cNvPr id="35" name="Oval 34"/>
            <p:cNvSpPr/>
            <p:nvPr/>
          </p:nvSpPr>
          <p:spPr>
            <a:xfrm>
              <a:off x="336701" y="216024"/>
              <a:ext cx="3453117" cy="1368158"/>
            </a:xfrm>
            <a:prstGeom prst="ellipse">
              <a:avLst/>
            </a:prstGeom>
            <a:noFill/>
            <a:ln>
              <a:solidFill>
                <a:schemeClr val="tx1"/>
              </a:solidFill>
            </a:ln>
          </p:spPr>
          <p:style>
            <a:lnRef idx="2">
              <a:scrgbClr r="0" g="0" b="0"/>
            </a:lnRef>
            <a:fillRef idx="1">
              <a:scrgbClr r="0" g="0" b="0"/>
            </a:fillRef>
            <a:effectRef idx="0">
              <a:schemeClr val="accent2">
                <a:hueOff val="0"/>
                <a:satOff val="0"/>
                <a:lumOff val="0"/>
                <a:alphaOff val="0"/>
              </a:schemeClr>
            </a:effectRef>
            <a:fontRef idx="minor">
              <a:schemeClr val="lt1"/>
            </a:fontRef>
          </p:style>
        </p:sp>
        <p:sp>
          <p:nvSpPr>
            <p:cNvPr id="36" name="Oval 8"/>
            <p:cNvSpPr/>
            <p:nvPr/>
          </p:nvSpPr>
          <p:spPr>
            <a:xfrm>
              <a:off x="842398" y="416386"/>
              <a:ext cx="2441723" cy="96743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GB" sz="2200" b="1" kern="1200" dirty="0" smtClean="0">
                  <a:solidFill>
                    <a:schemeClr val="tx1"/>
                  </a:solidFill>
                  <a:latin typeface="Arial" pitchFamily="34" charset="0"/>
                  <a:cs typeface="Arial" pitchFamily="34" charset="0"/>
                </a:rPr>
                <a:t>Sex Discrimination (NI) Order 1976</a:t>
              </a:r>
              <a:endParaRPr lang="en-GB" sz="2200" b="1" kern="1200" dirty="0">
                <a:solidFill>
                  <a:schemeClr val="tx1"/>
                </a:solidFill>
                <a:latin typeface="Arial" pitchFamily="34" charset="0"/>
                <a:cs typeface="Arial" pitchFamily="34" charset="0"/>
              </a:endParaRPr>
            </a:p>
          </p:txBody>
        </p:sp>
      </p:grpSp>
      <p:grpSp>
        <p:nvGrpSpPr>
          <p:cNvPr id="5" name="Group 4"/>
          <p:cNvGrpSpPr/>
          <p:nvPr/>
        </p:nvGrpSpPr>
        <p:grpSpPr>
          <a:xfrm>
            <a:off x="6683118" y="4203716"/>
            <a:ext cx="600131" cy="40218"/>
            <a:chOff x="4803409" y="3647456"/>
            <a:chExt cx="600131" cy="36562"/>
          </a:xfrm>
        </p:grpSpPr>
        <p:sp>
          <p:nvSpPr>
            <p:cNvPr id="33" name="Straight Connector 9"/>
            <p:cNvSpPr/>
            <p:nvPr/>
          </p:nvSpPr>
          <p:spPr>
            <a:xfrm rot="2484116">
              <a:off x="4803409" y="3647456"/>
              <a:ext cx="600131" cy="36562"/>
            </a:xfrm>
            <a:custGeom>
              <a:avLst/>
              <a:gdLst/>
              <a:ahLst/>
              <a:cxnLst/>
              <a:rect l="0" t="0" r="0" b="0"/>
              <a:pathLst>
                <a:path>
                  <a:moveTo>
                    <a:pt x="0" y="18281"/>
                  </a:moveTo>
                  <a:lnTo>
                    <a:pt x="600131" y="18281"/>
                  </a:lnTo>
                </a:path>
              </a:pathLst>
            </a:custGeom>
            <a:noFill/>
          </p:spPr>
          <p:style>
            <a:lnRef idx="2">
              <a:schemeClr val="accent2">
                <a:shade val="60000"/>
                <a:hueOff val="0"/>
                <a:satOff val="0"/>
                <a:lumOff val="0"/>
                <a:alphaOff val="0"/>
              </a:schemeClr>
            </a:lnRef>
            <a:fillRef idx="0">
              <a:scrgbClr r="0" g="0" b="0"/>
            </a:fillRef>
            <a:effectRef idx="0">
              <a:schemeClr val="accent2">
                <a:hueOff val="0"/>
                <a:satOff val="0"/>
                <a:lumOff val="0"/>
                <a:alphaOff val="0"/>
              </a:schemeClr>
            </a:effectRef>
            <a:fontRef idx="minor">
              <a:schemeClr val="tx1">
                <a:hueOff val="0"/>
                <a:satOff val="0"/>
                <a:lumOff val="0"/>
                <a:alphaOff val="0"/>
              </a:schemeClr>
            </a:fontRef>
          </p:style>
        </p:sp>
        <p:sp>
          <p:nvSpPr>
            <p:cNvPr id="34" name="Straight Connector 10"/>
            <p:cNvSpPr/>
            <p:nvPr/>
          </p:nvSpPr>
          <p:spPr>
            <a:xfrm rot="2484116">
              <a:off x="5088471" y="3650734"/>
              <a:ext cx="30006" cy="30006"/>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GB" sz="500" kern="1200" dirty="0"/>
            </a:p>
          </p:txBody>
        </p:sp>
      </p:grpSp>
      <p:grpSp>
        <p:nvGrpSpPr>
          <p:cNvPr id="6" name="Group 5"/>
          <p:cNvGrpSpPr/>
          <p:nvPr/>
        </p:nvGrpSpPr>
        <p:grpSpPr>
          <a:xfrm>
            <a:off x="6632226" y="4229090"/>
            <a:ext cx="2545626" cy="1615033"/>
            <a:chOff x="4752517" y="3744412"/>
            <a:chExt cx="2545626" cy="1468212"/>
          </a:xfrm>
        </p:grpSpPr>
        <p:sp>
          <p:nvSpPr>
            <p:cNvPr id="31" name="Oval 30"/>
            <p:cNvSpPr/>
            <p:nvPr/>
          </p:nvSpPr>
          <p:spPr>
            <a:xfrm>
              <a:off x="4752517" y="3744412"/>
              <a:ext cx="2545626" cy="1468212"/>
            </a:xfrm>
            <a:prstGeom prst="ellipse">
              <a:avLst/>
            </a:prstGeom>
            <a:noFill/>
            <a:ln>
              <a:solidFill>
                <a:schemeClr val="tx1"/>
              </a:solidFill>
            </a:ln>
          </p:spPr>
          <p:style>
            <a:lnRef idx="2">
              <a:scrgbClr r="0" g="0" b="0"/>
            </a:lnRef>
            <a:fillRef idx="1">
              <a:scrgbClr r="0" g="0" b="0"/>
            </a:fillRef>
            <a:effectRef idx="0">
              <a:schemeClr val="accent2">
                <a:hueOff val="0"/>
                <a:satOff val="0"/>
                <a:lumOff val="0"/>
                <a:alphaOff val="0"/>
              </a:schemeClr>
            </a:effectRef>
            <a:fontRef idx="minor">
              <a:schemeClr val="lt1"/>
            </a:fontRef>
          </p:style>
        </p:sp>
        <p:sp>
          <p:nvSpPr>
            <p:cNvPr id="32" name="Oval 12"/>
            <p:cNvSpPr/>
            <p:nvPr/>
          </p:nvSpPr>
          <p:spPr>
            <a:xfrm>
              <a:off x="5031457" y="3959427"/>
              <a:ext cx="2042334" cy="103818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GB" sz="2200" b="1" kern="1200" dirty="0" smtClean="0">
                  <a:solidFill>
                    <a:srgbClr val="800000"/>
                  </a:solidFill>
                  <a:latin typeface="Arial" pitchFamily="34" charset="0"/>
                  <a:cs typeface="Arial" pitchFamily="34" charset="0"/>
                </a:rPr>
                <a:t>Disability Discrimination Act 1995</a:t>
              </a:r>
              <a:endParaRPr lang="en-GB" sz="2200" b="1" kern="1200" dirty="0">
                <a:solidFill>
                  <a:srgbClr val="800000"/>
                </a:solidFill>
                <a:latin typeface="Arial" pitchFamily="34" charset="0"/>
                <a:cs typeface="Arial" pitchFamily="34" charset="0"/>
              </a:endParaRPr>
            </a:p>
          </p:txBody>
        </p:sp>
      </p:grpSp>
      <p:grpSp>
        <p:nvGrpSpPr>
          <p:cNvPr id="7" name="Group 6"/>
          <p:cNvGrpSpPr/>
          <p:nvPr/>
        </p:nvGrpSpPr>
        <p:grpSpPr>
          <a:xfrm>
            <a:off x="4917794" y="4156721"/>
            <a:ext cx="549370" cy="40218"/>
            <a:chOff x="3038085" y="3600461"/>
            <a:chExt cx="549370" cy="36562"/>
          </a:xfrm>
        </p:grpSpPr>
        <p:sp>
          <p:nvSpPr>
            <p:cNvPr id="29" name="Straight Connector 13"/>
            <p:cNvSpPr/>
            <p:nvPr/>
          </p:nvSpPr>
          <p:spPr>
            <a:xfrm rot="8451129">
              <a:off x="3038085" y="3600461"/>
              <a:ext cx="549370" cy="36562"/>
            </a:xfrm>
            <a:custGeom>
              <a:avLst/>
              <a:gdLst/>
              <a:ahLst/>
              <a:cxnLst/>
              <a:rect l="0" t="0" r="0" b="0"/>
              <a:pathLst>
                <a:path>
                  <a:moveTo>
                    <a:pt x="0" y="18281"/>
                  </a:moveTo>
                  <a:lnTo>
                    <a:pt x="549370" y="18281"/>
                  </a:lnTo>
                </a:path>
              </a:pathLst>
            </a:custGeom>
            <a:noFill/>
          </p:spPr>
          <p:style>
            <a:lnRef idx="2">
              <a:schemeClr val="accent2">
                <a:shade val="60000"/>
                <a:hueOff val="0"/>
                <a:satOff val="0"/>
                <a:lumOff val="0"/>
                <a:alphaOff val="0"/>
              </a:schemeClr>
            </a:lnRef>
            <a:fillRef idx="0">
              <a:scrgbClr r="0" g="0" b="0"/>
            </a:fillRef>
            <a:effectRef idx="0">
              <a:schemeClr val="accent2">
                <a:hueOff val="0"/>
                <a:satOff val="0"/>
                <a:lumOff val="0"/>
                <a:alphaOff val="0"/>
              </a:schemeClr>
            </a:effectRef>
            <a:fontRef idx="minor">
              <a:schemeClr val="tx1">
                <a:hueOff val="0"/>
                <a:satOff val="0"/>
                <a:lumOff val="0"/>
                <a:alphaOff val="0"/>
              </a:schemeClr>
            </a:fontRef>
          </p:style>
        </p:sp>
        <p:sp>
          <p:nvSpPr>
            <p:cNvPr id="30" name="Straight Connector 14"/>
            <p:cNvSpPr/>
            <p:nvPr/>
          </p:nvSpPr>
          <p:spPr>
            <a:xfrm rot="19251129">
              <a:off x="3299036" y="3605008"/>
              <a:ext cx="27468" cy="27468"/>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GB" sz="500" kern="1200" dirty="0"/>
            </a:p>
          </p:txBody>
        </p:sp>
      </p:grpSp>
      <p:grpSp>
        <p:nvGrpSpPr>
          <p:cNvPr id="8" name="Group 7"/>
          <p:cNvGrpSpPr/>
          <p:nvPr/>
        </p:nvGrpSpPr>
        <p:grpSpPr>
          <a:xfrm>
            <a:off x="2887819" y="4158046"/>
            <a:ext cx="2697649" cy="1593794"/>
            <a:chOff x="1008110" y="3672403"/>
            <a:chExt cx="2697649" cy="1448904"/>
          </a:xfrm>
        </p:grpSpPr>
        <p:sp>
          <p:nvSpPr>
            <p:cNvPr id="27" name="Oval 26"/>
            <p:cNvSpPr/>
            <p:nvPr/>
          </p:nvSpPr>
          <p:spPr>
            <a:xfrm>
              <a:off x="1008110" y="3672403"/>
              <a:ext cx="2697649" cy="1448904"/>
            </a:xfrm>
            <a:prstGeom prst="ellipse">
              <a:avLst/>
            </a:prstGeom>
            <a:noFill/>
            <a:ln>
              <a:solidFill>
                <a:schemeClr val="accent2">
                  <a:lumMod val="50000"/>
                </a:schemeClr>
              </a:solidFill>
            </a:ln>
          </p:spPr>
          <p:style>
            <a:lnRef idx="2">
              <a:scrgbClr r="0" g="0" b="0"/>
            </a:lnRef>
            <a:fillRef idx="1">
              <a:scrgbClr r="0" g="0" b="0"/>
            </a:fillRef>
            <a:effectRef idx="0">
              <a:schemeClr val="accent2">
                <a:hueOff val="0"/>
                <a:satOff val="0"/>
                <a:lumOff val="0"/>
                <a:alphaOff val="0"/>
              </a:schemeClr>
            </a:effectRef>
            <a:fontRef idx="minor">
              <a:schemeClr val="lt1"/>
            </a:fontRef>
          </p:style>
        </p:sp>
        <p:sp>
          <p:nvSpPr>
            <p:cNvPr id="28" name="Oval 16"/>
            <p:cNvSpPr/>
            <p:nvPr/>
          </p:nvSpPr>
          <p:spPr>
            <a:xfrm>
              <a:off x="1403172" y="3884590"/>
              <a:ext cx="1907525" cy="102453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GB" sz="1900" b="1" kern="1200" dirty="0" smtClean="0">
                  <a:solidFill>
                    <a:srgbClr val="000099"/>
                  </a:solidFill>
                  <a:latin typeface="Arial" pitchFamily="34" charset="0"/>
                  <a:cs typeface="Arial" pitchFamily="34" charset="0"/>
                </a:rPr>
                <a:t>Employment Equality (Sexual Orientation) Regulations (NI) 2003</a:t>
              </a:r>
              <a:endParaRPr lang="en-GB" sz="1900" b="1" kern="1200" dirty="0">
                <a:solidFill>
                  <a:srgbClr val="000099"/>
                </a:solidFill>
                <a:latin typeface="Arial" pitchFamily="34" charset="0"/>
                <a:cs typeface="Arial" pitchFamily="34" charset="0"/>
              </a:endParaRPr>
            </a:p>
          </p:txBody>
        </p:sp>
      </p:grpSp>
      <p:grpSp>
        <p:nvGrpSpPr>
          <p:cNvPr id="9" name="Group 8"/>
          <p:cNvGrpSpPr/>
          <p:nvPr/>
        </p:nvGrpSpPr>
        <p:grpSpPr>
          <a:xfrm>
            <a:off x="4594942" y="3235667"/>
            <a:ext cx="526664" cy="40218"/>
            <a:chOff x="2715233" y="2812757"/>
            <a:chExt cx="526664" cy="36562"/>
          </a:xfrm>
        </p:grpSpPr>
        <p:sp>
          <p:nvSpPr>
            <p:cNvPr id="25" name="Straight Connector 17"/>
            <p:cNvSpPr/>
            <p:nvPr/>
          </p:nvSpPr>
          <p:spPr>
            <a:xfrm rot="10945272">
              <a:off x="2715233" y="2812757"/>
              <a:ext cx="526664" cy="36562"/>
            </a:xfrm>
            <a:custGeom>
              <a:avLst/>
              <a:gdLst/>
              <a:ahLst/>
              <a:cxnLst/>
              <a:rect l="0" t="0" r="0" b="0"/>
              <a:pathLst>
                <a:path>
                  <a:moveTo>
                    <a:pt x="0" y="18281"/>
                  </a:moveTo>
                  <a:lnTo>
                    <a:pt x="526664" y="18281"/>
                  </a:lnTo>
                </a:path>
              </a:pathLst>
            </a:custGeom>
            <a:noFill/>
          </p:spPr>
          <p:style>
            <a:lnRef idx="2">
              <a:schemeClr val="accent2">
                <a:shade val="60000"/>
                <a:hueOff val="0"/>
                <a:satOff val="0"/>
                <a:lumOff val="0"/>
                <a:alphaOff val="0"/>
              </a:schemeClr>
            </a:lnRef>
            <a:fillRef idx="0">
              <a:scrgbClr r="0" g="0" b="0"/>
            </a:fillRef>
            <a:effectRef idx="0">
              <a:schemeClr val="accent2">
                <a:hueOff val="0"/>
                <a:satOff val="0"/>
                <a:lumOff val="0"/>
                <a:alphaOff val="0"/>
              </a:schemeClr>
            </a:effectRef>
            <a:fontRef idx="minor">
              <a:schemeClr val="tx1">
                <a:hueOff val="0"/>
                <a:satOff val="0"/>
                <a:lumOff val="0"/>
                <a:alphaOff val="0"/>
              </a:schemeClr>
            </a:fontRef>
          </p:style>
        </p:sp>
        <p:sp>
          <p:nvSpPr>
            <p:cNvPr id="26" name="Straight Connector 18"/>
            <p:cNvSpPr/>
            <p:nvPr/>
          </p:nvSpPr>
          <p:spPr>
            <a:xfrm rot="21745272">
              <a:off x="2965398" y="2817872"/>
              <a:ext cx="26333" cy="26333"/>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GB" sz="500" kern="1200" dirty="0"/>
            </a:p>
          </p:txBody>
        </p:sp>
      </p:grpSp>
      <p:grpSp>
        <p:nvGrpSpPr>
          <p:cNvPr id="10" name="Group 9"/>
          <p:cNvGrpSpPr/>
          <p:nvPr/>
        </p:nvGrpSpPr>
        <p:grpSpPr>
          <a:xfrm>
            <a:off x="2115059" y="2499181"/>
            <a:ext cx="2483137" cy="1652902"/>
            <a:chOff x="235350" y="2016225"/>
            <a:chExt cx="2483137" cy="1502638"/>
          </a:xfrm>
        </p:grpSpPr>
        <p:sp>
          <p:nvSpPr>
            <p:cNvPr id="23" name="Oval 22"/>
            <p:cNvSpPr/>
            <p:nvPr/>
          </p:nvSpPr>
          <p:spPr>
            <a:xfrm>
              <a:off x="235350" y="2016225"/>
              <a:ext cx="2483137" cy="1502638"/>
            </a:xfrm>
            <a:prstGeom prst="ellipse">
              <a:avLst/>
            </a:prstGeom>
            <a:noFill/>
            <a:ln>
              <a:solidFill>
                <a:schemeClr val="accent1">
                  <a:lumMod val="50000"/>
                </a:schemeClr>
              </a:solidFill>
            </a:ln>
          </p:spPr>
          <p:style>
            <a:lnRef idx="2">
              <a:scrgbClr r="0" g="0" b="0"/>
            </a:lnRef>
            <a:fillRef idx="1">
              <a:scrgbClr r="0" g="0" b="0"/>
            </a:fillRef>
            <a:effectRef idx="0">
              <a:schemeClr val="accent2">
                <a:hueOff val="0"/>
                <a:satOff val="0"/>
                <a:lumOff val="0"/>
                <a:alphaOff val="0"/>
              </a:schemeClr>
            </a:effectRef>
            <a:fontRef idx="minor">
              <a:schemeClr val="lt1"/>
            </a:fontRef>
          </p:style>
        </p:sp>
        <p:sp>
          <p:nvSpPr>
            <p:cNvPr id="24" name="Oval 20"/>
            <p:cNvSpPr/>
            <p:nvPr/>
          </p:nvSpPr>
          <p:spPr>
            <a:xfrm>
              <a:off x="598997" y="2236281"/>
              <a:ext cx="1755843" cy="106252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en-GB" sz="2200" b="1" kern="1200" dirty="0" smtClean="0">
                  <a:solidFill>
                    <a:srgbClr val="800000"/>
                  </a:solidFill>
                  <a:latin typeface="Arial" pitchFamily="34" charset="0"/>
                  <a:cs typeface="Arial" pitchFamily="34" charset="0"/>
                </a:rPr>
                <a:t>Race Relations (NI) Order 1997</a:t>
              </a:r>
              <a:endParaRPr lang="en-GB" sz="2200" b="1" kern="1200" dirty="0">
                <a:solidFill>
                  <a:srgbClr val="800000"/>
                </a:solidFill>
                <a:latin typeface="Arial" pitchFamily="34" charset="0"/>
                <a:cs typeface="Arial" pitchFamily="34" charset="0"/>
              </a:endParaRPr>
            </a:p>
          </p:txBody>
        </p:sp>
      </p:grpSp>
      <p:grpSp>
        <p:nvGrpSpPr>
          <p:cNvPr id="11" name="Group 10"/>
          <p:cNvGrpSpPr/>
          <p:nvPr/>
        </p:nvGrpSpPr>
        <p:grpSpPr>
          <a:xfrm>
            <a:off x="6641993" y="2620990"/>
            <a:ext cx="538346" cy="40218"/>
            <a:chOff x="4762284" y="2064730"/>
            <a:chExt cx="538346" cy="36562"/>
          </a:xfrm>
        </p:grpSpPr>
        <p:sp>
          <p:nvSpPr>
            <p:cNvPr id="21" name="Straight Connector 21"/>
            <p:cNvSpPr/>
            <p:nvPr/>
          </p:nvSpPr>
          <p:spPr>
            <a:xfrm rot="18931902">
              <a:off x="4762284" y="2064730"/>
              <a:ext cx="538346" cy="36562"/>
            </a:xfrm>
            <a:custGeom>
              <a:avLst/>
              <a:gdLst/>
              <a:ahLst/>
              <a:cxnLst/>
              <a:rect l="0" t="0" r="0" b="0"/>
              <a:pathLst>
                <a:path>
                  <a:moveTo>
                    <a:pt x="0" y="18281"/>
                  </a:moveTo>
                  <a:lnTo>
                    <a:pt x="538346" y="18281"/>
                  </a:lnTo>
                </a:path>
              </a:pathLst>
            </a:custGeom>
            <a:noFill/>
          </p:spPr>
          <p:style>
            <a:lnRef idx="2">
              <a:schemeClr val="accent2">
                <a:shade val="60000"/>
                <a:hueOff val="0"/>
                <a:satOff val="0"/>
                <a:lumOff val="0"/>
                <a:alphaOff val="0"/>
              </a:schemeClr>
            </a:lnRef>
            <a:fillRef idx="0">
              <a:scrgbClr r="0" g="0" b="0"/>
            </a:fillRef>
            <a:effectRef idx="0">
              <a:schemeClr val="accent2">
                <a:hueOff val="0"/>
                <a:satOff val="0"/>
                <a:lumOff val="0"/>
                <a:alphaOff val="0"/>
              </a:schemeClr>
            </a:effectRef>
            <a:fontRef idx="minor">
              <a:schemeClr val="tx1">
                <a:hueOff val="0"/>
                <a:satOff val="0"/>
                <a:lumOff val="0"/>
                <a:alphaOff val="0"/>
              </a:schemeClr>
            </a:fontRef>
          </p:style>
        </p:sp>
        <p:sp>
          <p:nvSpPr>
            <p:cNvPr id="22" name="Straight Connector 22"/>
            <p:cNvSpPr/>
            <p:nvPr/>
          </p:nvSpPr>
          <p:spPr>
            <a:xfrm rot="18931902">
              <a:off x="5017998" y="2069552"/>
              <a:ext cx="26917" cy="26917"/>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GB" sz="500" kern="1200" dirty="0"/>
            </a:p>
          </p:txBody>
        </p:sp>
      </p:grpSp>
      <p:grpSp>
        <p:nvGrpSpPr>
          <p:cNvPr id="12" name="Group 11"/>
          <p:cNvGrpSpPr/>
          <p:nvPr/>
        </p:nvGrpSpPr>
        <p:grpSpPr>
          <a:xfrm>
            <a:off x="6567562" y="705703"/>
            <a:ext cx="3027292" cy="1989864"/>
            <a:chOff x="4441164" y="72000"/>
            <a:chExt cx="3273981" cy="1967123"/>
          </a:xfrm>
        </p:grpSpPr>
        <p:sp>
          <p:nvSpPr>
            <p:cNvPr id="19" name="Oval 18"/>
            <p:cNvSpPr/>
            <p:nvPr/>
          </p:nvSpPr>
          <p:spPr>
            <a:xfrm>
              <a:off x="4441164" y="72000"/>
              <a:ext cx="3273981" cy="1967123"/>
            </a:xfrm>
            <a:prstGeom prst="ellipse">
              <a:avLst/>
            </a:prstGeom>
            <a:noFill/>
            <a:ln>
              <a:solidFill>
                <a:schemeClr val="tx1">
                  <a:lumMod val="95000"/>
                  <a:lumOff val="5000"/>
                </a:schemeClr>
              </a:solidFill>
            </a:ln>
          </p:spPr>
          <p:style>
            <a:lnRef idx="2">
              <a:scrgbClr r="0" g="0" b="0"/>
            </a:lnRef>
            <a:fillRef idx="1">
              <a:scrgbClr r="0" g="0" b="0"/>
            </a:fillRef>
            <a:effectRef idx="0">
              <a:schemeClr val="accent2">
                <a:hueOff val="0"/>
                <a:satOff val="0"/>
                <a:lumOff val="0"/>
                <a:alphaOff val="0"/>
              </a:schemeClr>
            </a:effectRef>
            <a:fontRef idx="minor">
              <a:schemeClr val="lt1"/>
            </a:fontRef>
          </p:style>
        </p:sp>
        <p:sp>
          <p:nvSpPr>
            <p:cNvPr id="20" name="Oval 24"/>
            <p:cNvSpPr/>
            <p:nvPr/>
          </p:nvSpPr>
          <p:spPr>
            <a:xfrm>
              <a:off x="4920627" y="360078"/>
              <a:ext cx="2315055" cy="139096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en-GB" sz="2200" b="1" kern="1200" dirty="0" smtClean="0">
                  <a:solidFill>
                    <a:srgbClr val="000099"/>
                  </a:solidFill>
                  <a:latin typeface="Arial" pitchFamily="34" charset="0"/>
                  <a:cs typeface="Arial" pitchFamily="34" charset="0"/>
                </a:rPr>
                <a:t>Fair Employment &amp; Treatment (NI) Order 1998</a:t>
              </a:r>
              <a:endParaRPr lang="en-GB" sz="2200" b="1" kern="1200" dirty="0">
                <a:solidFill>
                  <a:srgbClr val="000099"/>
                </a:solidFill>
                <a:latin typeface="Arial" pitchFamily="34" charset="0"/>
                <a:cs typeface="Arial" pitchFamily="34" charset="0"/>
              </a:endParaRPr>
            </a:p>
          </p:txBody>
        </p:sp>
      </p:grpSp>
      <p:grpSp>
        <p:nvGrpSpPr>
          <p:cNvPr id="13" name="Group 12"/>
          <p:cNvGrpSpPr/>
          <p:nvPr/>
        </p:nvGrpSpPr>
        <p:grpSpPr>
          <a:xfrm>
            <a:off x="7071444" y="3429760"/>
            <a:ext cx="1049773" cy="57737"/>
            <a:chOff x="5191735" y="2874296"/>
            <a:chExt cx="1049773" cy="52488"/>
          </a:xfrm>
        </p:grpSpPr>
        <p:sp>
          <p:nvSpPr>
            <p:cNvPr id="17" name="Straight Connector 25"/>
            <p:cNvSpPr/>
            <p:nvPr/>
          </p:nvSpPr>
          <p:spPr>
            <a:xfrm rot="39346">
              <a:off x="5191735" y="2882259"/>
              <a:ext cx="1049773" cy="36562"/>
            </a:xfrm>
            <a:custGeom>
              <a:avLst/>
              <a:gdLst/>
              <a:ahLst/>
              <a:cxnLst/>
              <a:rect l="0" t="0" r="0" b="0"/>
              <a:pathLst>
                <a:path>
                  <a:moveTo>
                    <a:pt x="0" y="18281"/>
                  </a:moveTo>
                  <a:lnTo>
                    <a:pt x="1049773" y="18281"/>
                  </a:lnTo>
                </a:path>
              </a:pathLst>
            </a:custGeom>
            <a:noFill/>
          </p:spPr>
          <p:style>
            <a:lnRef idx="2">
              <a:schemeClr val="accent2">
                <a:shade val="60000"/>
                <a:hueOff val="0"/>
                <a:satOff val="0"/>
                <a:lumOff val="0"/>
                <a:alphaOff val="0"/>
              </a:schemeClr>
            </a:lnRef>
            <a:fillRef idx="0">
              <a:scrgbClr r="0" g="0" b="0"/>
            </a:fillRef>
            <a:effectRef idx="0">
              <a:schemeClr val="accent2">
                <a:hueOff val="0"/>
                <a:satOff val="0"/>
                <a:lumOff val="0"/>
                <a:alphaOff val="0"/>
              </a:schemeClr>
            </a:effectRef>
            <a:fontRef idx="minor">
              <a:schemeClr val="tx1">
                <a:hueOff val="0"/>
                <a:satOff val="0"/>
                <a:lumOff val="0"/>
                <a:alphaOff val="0"/>
              </a:schemeClr>
            </a:fontRef>
          </p:style>
        </p:sp>
        <p:sp>
          <p:nvSpPr>
            <p:cNvPr id="18" name="Straight Connector 26"/>
            <p:cNvSpPr/>
            <p:nvPr/>
          </p:nvSpPr>
          <p:spPr>
            <a:xfrm rot="39346">
              <a:off x="5690377" y="2874296"/>
              <a:ext cx="52488" cy="52488"/>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GB" sz="500" kern="1200" dirty="0"/>
            </a:p>
          </p:txBody>
        </p:sp>
      </p:grpSp>
      <p:grpSp>
        <p:nvGrpSpPr>
          <p:cNvPr id="14" name="Group 13"/>
          <p:cNvGrpSpPr/>
          <p:nvPr/>
        </p:nvGrpSpPr>
        <p:grpSpPr>
          <a:xfrm>
            <a:off x="8121078" y="2560520"/>
            <a:ext cx="2318322" cy="1887736"/>
            <a:chOff x="6241369" y="2088238"/>
            <a:chExt cx="2070163" cy="1660311"/>
          </a:xfrm>
        </p:grpSpPr>
        <p:sp>
          <p:nvSpPr>
            <p:cNvPr id="15" name="Oval 14"/>
            <p:cNvSpPr/>
            <p:nvPr/>
          </p:nvSpPr>
          <p:spPr>
            <a:xfrm>
              <a:off x="6241369" y="2088238"/>
              <a:ext cx="2070163" cy="1660311"/>
            </a:xfrm>
            <a:prstGeom prst="ellipse">
              <a:avLst/>
            </a:prstGeom>
            <a:noFill/>
            <a:ln>
              <a:solidFill>
                <a:srgbClr val="C00000"/>
              </a:solidFill>
            </a:ln>
          </p:spPr>
          <p:style>
            <a:lnRef idx="2">
              <a:scrgbClr r="0" g="0" b="0"/>
            </a:lnRef>
            <a:fillRef idx="1">
              <a:scrgbClr r="0" g="0" b="0"/>
            </a:fillRef>
            <a:effectRef idx="0">
              <a:schemeClr val="accent2">
                <a:hueOff val="0"/>
                <a:satOff val="0"/>
                <a:lumOff val="0"/>
                <a:alphaOff val="0"/>
              </a:schemeClr>
            </a:effectRef>
            <a:fontRef idx="minor">
              <a:schemeClr val="lt1"/>
            </a:fontRef>
          </p:style>
        </p:sp>
        <p:sp>
          <p:nvSpPr>
            <p:cNvPr id="16" name="Oval 28"/>
            <p:cNvSpPr/>
            <p:nvPr/>
          </p:nvSpPr>
          <p:spPr>
            <a:xfrm>
              <a:off x="6468898" y="2301245"/>
              <a:ext cx="1615103" cy="131261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GB" sz="2100" b="1" kern="1200" dirty="0" smtClean="0">
                  <a:solidFill>
                    <a:schemeClr val="tx1"/>
                  </a:solidFill>
                  <a:latin typeface="Arial" pitchFamily="34" charset="0"/>
                  <a:cs typeface="Arial" pitchFamily="34" charset="0"/>
                </a:rPr>
                <a:t>Employment Equality (Age) Regulations (NI) 2006</a:t>
              </a:r>
              <a:endParaRPr lang="en-GB" sz="2100" b="1" kern="1200" dirty="0">
                <a:solidFill>
                  <a:schemeClr val="tx1"/>
                </a:solidFill>
                <a:latin typeface="Arial" pitchFamily="34" charset="0"/>
                <a:cs typeface="Arial" pitchFamily="34" charset="0"/>
              </a:endParaRPr>
            </a:p>
          </p:txBody>
        </p:sp>
      </p:grpSp>
      <p:sp>
        <p:nvSpPr>
          <p:cNvPr id="41" name="Title 40"/>
          <p:cNvSpPr>
            <a:spLocks noGrp="1"/>
          </p:cNvSpPr>
          <p:nvPr>
            <p:ph type="title"/>
          </p:nvPr>
        </p:nvSpPr>
        <p:spPr>
          <a:xfrm>
            <a:off x="838017" y="-722"/>
            <a:ext cx="10515600" cy="706425"/>
          </a:xfrm>
        </p:spPr>
        <p:txBody>
          <a:bodyPr>
            <a:noAutofit/>
          </a:bodyPr>
          <a:lstStyle/>
          <a:p>
            <a:pPr algn="ctr"/>
            <a:r>
              <a:rPr lang="en-GB" sz="5600" dirty="0" smtClean="0"/>
              <a:t>Legislation</a:t>
            </a:r>
            <a:endParaRPr lang="en-GB" sz="5600" dirty="0"/>
          </a:p>
        </p:txBody>
      </p:sp>
    </p:spTree>
    <p:extLst>
      <p:ext uri="{BB962C8B-B14F-4D97-AF65-F5344CB8AC3E}">
        <p14:creationId xmlns:p14="http://schemas.microsoft.com/office/powerpoint/2010/main" val="5632339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99EBA3-2C4E-DA40-8238-041017199787}"/>
              </a:ext>
            </a:extLst>
          </p:cNvPr>
          <p:cNvSpPr>
            <a:spLocks noGrp="1"/>
          </p:cNvSpPr>
          <p:nvPr>
            <p:ph type="title"/>
          </p:nvPr>
        </p:nvSpPr>
        <p:spPr>
          <a:xfrm>
            <a:off x="838200" y="365126"/>
            <a:ext cx="10515600" cy="1100282"/>
          </a:xfrm>
        </p:spPr>
        <p:txBody>
          <a:bodyPr>
            <a:normAutofit/>
          </a:bodyPr>
          <a:lstStyle/>
          <a:p>
            <a:pPr algn="ctr"/>
            <a:r>
              <a:rPr lang="en-US" sz="4800" b="1" dirty="0" smtClean="0"/>
              <a:t>Harassment</a:t>
            </a:r>
            <a:endParaRPr lang="en-US" sz="4800" b="1" dirty="0"/>
          </a:p>
        </p:txBody>
      </p:sp>
      <p:sp>
        <p:nvSpPr>
          <p:cNvPr id="3" name="Content Placeholder 2">
            <a:extLst>
              <a:ext uri="{FF2B5EF4-FFF2-40B4-BE49-F238E27FC236}">
                <a16:creationId xmlns:a16="http://schemas.microsoft.com/office/drawing/2014/main" id="{C4ED649C-40AD-DE48-9517-3C9916709B90}"/>
              </a:ext>
            </a:extLst>
          </p:cNvPr>
          <p:cNvSpPr>
            <a:spLocks noGrp="1"/>
          </p:cNvSpPr>
          <p:nvPr>
            <p:ph idx="1"/>
          </p:nvPr>
        </p:nvSpPr>
        <p:spPr>
          <a:xfrm>
            <a:off x="928253" y="1465407"/>
            <a:ext cx="10758055" cy="4428956"/>
          </a:xfrm>
        </p:spPr>
        <p:txBody>
          <a:bodyPr>
            <a:normAutofit fontScale="25000" lnSpcReduction="20000"/>
          </a:bodyPr>
          <a:lstStyle/>
          <a:p>
            <a:pPr marL="0" indent="0">
              <a:buFont typeface="Wingdings" panose="05000000000000000000" pitchFamily="2" charset="2"/>
              <a:buNone/>
              <a:defRPr/>
            </a:pPr>
            <a:r>
              <a:rPr lang="en-GB" altLang="en-US" sz="8400" dirty="0" smtClean="0">
                <a:latin typeface="Arial" panose="020B0604020202020204" pitchFamily="34" charset="0"/>
                <a:cs typeface="Arial" panose="020B0604020202020204" pitchFamily="34" charset="0"/>
              </a:rPr>
              <a:t>Many forms of misbehaviour may amount to harassment, examples include:</a:t>
            </a:r>
          </a:p>
          <a:p>
            <a:pPr marL="354013" lvl="1" indent="-354013">
              <a:spcBef>
                <a:spcPts val="1000"/>
              </a:spcBef>
              <a:defRPr/>
            </a:pPr>
            <a:r>
              <a:rPr lang="en-GB" altLang="en-US" sz="8400" b="1" dirty="0" smtClean="0">
                <a:latin typeface="Arial" panose="020B0604020202020204" pitchFamily="34" charset="0"/>
                <a:cs typeface="Arial" panose="020B0604020202020204" pitchFamily="34" charset="0"/>
              </a:rPr>
              <a:t>Physical conduct - </a:t>
            </a:r>
            <a:r>
              <a:rPr lang="en-GB" altLang="en-US" sz="8400" dirty="0" smtClean="0">
                <a:latin typeface="Arial" panose="020B0604020202020204" pitchFamily="34" charset="0"/>
                <a:cs typeface="Arial" panose="020B0604020202020204" pitchFamily="34" charset="0"/>
              </a:rPr>
              <a:t>assaulting a person or making obscene gestures;</a:t>
            </a:r>
          </a:p>
          <a:p>
            <a:pPr marL="354013" lvl="1" indent="-354013">
              <a:spcBef>
                <a:spcPts val="1000"/>
              </a:spcBef>
              <a:defRPr/>
            </a:pPr>
            <a:r>
              <a:rPr lang="en-GB" altLang="en-US" sz="8400" b="1" dirty="0" smtClean="0">
                <a:latin typeface="Arial" panose="020B0604020202020204" pitchFamily="34" charset="0"/>
                <a:cs typeface="Arial" panose="020B0604020202020204" pitchFamily="34" charset="0"/>
              </a:rPr>
              <a:t>Verbal conduct </a:t>
            </a:r>
            <a:r>
              <a:rPr lang="en-GB" altLang="en-US" sz="8400" dirty="0" smtClean="0">
                <a:latin typeface="Arial" panose="020B0604020202020204" pitchFamily="34" charset="0"/>
                <a:cs typeface="Arial" panose="020B0604020202020204" pitchFamily="34" charset="0"/>
              </a:rPr>
              <a:t>- making racist, sexist, sectarian or homophobic/transphobic remarks/jokes/comments; making derogatory comments about a person’s age or disability; singing songs; gossip and slander; mobile telephone ring tones; and threats;</a:t>
            </a:r>
          </a:p>
          <a:p>
            <a:pPr marL="354013" lvl="1" indent="-354013">
              <a:spcBef>
                <a:spcPts val="1000"/>
              </a:spcBef>
              <a:defRPr/>
            </a:pPr>
            <a:r>
              <a:rPr lang="en-GB" altLang="en-US" sz="8400" b="1" dirty="0" smtClean="0">
                <a:latin typeface="Arial" panose="020B0604020202020204" pitchFamily="34" charset="0"/>
                <a:cs typeface="Arial" panose="020B0604020202020204" pitchFamily="34" charset="0"/>
              </a:rPr>
              <a:t>Visual or written material</a:t>
            </a:r>
            <a:r>
              <a:rPr lang="en-GB" altLang="en-US" sz="8400" dirty="0" smtClean="0">
                <a:latin typeface="Arial" panose="020B0604020202020204" pitchFamily="34" charset="0"/>
                <a:cs typeface="Arial" panose="020B0604020202020204" pitchFamily="34" charset="0"/>
              </a:rPr>
              <a:t> </a:t>
            </a:r>
            <a:r>
              <a:rPr lang="en-GB" altLang="en-US" sz="8400" b="1" dirty="0" smtClean="0">
                <a:latin typeface="Arial" panose="020B0604020202020204" pitchFamily="34" charset="0"/>
                <a:cs typeface="Arial" panose="020B0604020202020204" pitchFamily="34" charset="0"/>
              </a:rPr>
              <a:t>- </a:t>
            </a:r>
            <a:r>
              <a:rPr lang="en-GB" altLang="en-US" sz="8400" dirty="0" smtClean="0">
                <a:latin typeface="Arial" panose="020B0604020202020204" pitchFamily="34" charset="0"/>
                <a:cs typeface="Arial" panose="020B0604020202020204" pitchFamily="34" charset="0"/>
              </a:rPr>
              <a:t>containing racist, sexist, sectarian, homophobic/ transphobic or other derogatory words or pictures (e.g. posters, graffiti, letters, emails, screen saver);</a:t>
            </a:r>
          </a:p>
          <a:p>
            <a:pPr marL="354013" lvl="1" indent="-354013">
              <a:spcBef>
                <a:spcPts val="1000"/>
              </a:spcBef>
              <a:defRPr/>
            </a:pPr>
            <a:r>
              <a:rPr lang="en-GB" altLang="en-US" sz="8400" b="1" dirty="0" smtClean="0">
                <a:latin typeface="Arial" panose="020B0604020202020204" pitchFamily="34" charset="0"/>
                <a:cs typeface="Arial" panose="020B0604020202020204" pitchFamily="34" charset="0"/>
              </a:rPr>
              <a:t>Isolation or non-co-operation at work, exclusion</a:t>
            </a:r>
            <a:r>
              <a:rPr lang="en-GB" altLang="en-US" sz="8400" dirty="0" smtClean="0">
                <a:latin typeface="Arial" panose="020B0604020202020204" pitchFamily="34" charset="0"/>
                <a:cs typeface="Arial" panose="020B0604020202020204" pitchFamily="34" charset="0"/>
              </a:rPr>
              <a:t> from work-related social activities;</a:t>
            </a:r>
          </a:p>
          <a:p>
            <a:pPr marL="354013" lvl="1" indent="-354013">
              <a:spcBef>
                <a:spcPts val="1000"/>
              </a:spcBef>
              <a:defRPr/>
            </a:pPr>
            <a:r>
              <a:rPr lang="en-GB" altLang="en-US" sz="8400" b="1" dirty="0" smtClean="0">
                <a:latin typeface="Arial" panose="020B0604020202020204" pitchFamily="34" charset="0"/>
                <a:cs typeface="Arial" panose="020B0604020202020204" pitchFamily="34" charset="0"/>
              </a:rPr>
              <a:t>Coercion </a:t>
            </a:r>
            <a:r>
              <a:rPr lang="en-GB" altLang="en-US" sz="8400" dirty="0" smtClean="0">
                <a:latin typeface="Arial" panose="020B0604020202020204" pitchFamily="34" charset="0"/>
                <a:cs typeface="Arial" panose="020B0604020202020204" pitchFamily="34" charset="0"/>
              </a:rPr>
              <a:t>- forcing a person to offer sexual favours or to take part in religious or political activities;</a:t>
            </a:r>
          </a:p>
          <a:p>
            <a:pPr marL="354013" lvl="1" indent="-354013">
              <a:spcBef>
                <a:spcPts val="1000"/>
              </a:spcBef>
              <a:defRPr/>
            </a:pPr>
            <a:r>
              <a:rPr lang="en-GB" altLang="en-US" sz="8400" b="1" dirty="0" smtClean="0">
                <a:latin typeface="Arial" panose="020B0604020202020204" pitchFamily="34" charset="0"/>
                <a:cs typeface="Arial" panose="020B0604020202020204" pitchFamily="34" charset="0"/>
              </a:rPr>
              <a:t>Intrusion</a:t>
            </a:r>
            <a:r>
              <a:rPr lang="en-GB" altLang="en-US" sz="8400" dirty="0" smtClean="0">
                <a:latin typeface="Arial" panose="020B0604020202020204" pitchFamily="34" charset="0"/>
                <a:cs typeface="Arial" panose="020B0604020202020204" pitchFamily="34" charset="0"/>
              </a:rPr>
              <a:t> </a:t>
            </a:r>
            <a:r>
              <a:rPr lang="en-GB" altLang="en-US" sz="8400" b="1" dirty="0" smtClean="0">
                <a:latin typeface="Arial" panose="020B0604020202020204" pitchFamily="34" charset="0"/>
                <a:cs typeface="Arial" panose="020B0604020202020204" pitchFamily="34" charset="0"/>
              </a:rPr>
              <a:t>- </a:t>
            </a:r>
            <a:r>
              <a:rPr lang="en-GB" altLang="en-US" sz="8400" dirty="0" smtClean="0">
                <a:latin typeface="Arial" panose="020B0604020202020204" pitchFamily="34" charset="0"/>
                <a:cs typeface="Arial" panose="020B0604020202020204" pitchFamily="34" charset="0"/>
              </a:rPr>
              <a:t>by pestering, spying or following.</a:t>
            </a:r>
          </a:p>
          <a:p>
            <a:pPr marL="354013" lvl="1" indent="-354013">
              <a:spcBef>
                <a:spcPts val="1000"/>
              </a:spcBef>
              <a:defRPr/>
            </a:pPr>
            <a:endParaRPr lang="en-GB" altLang="en-US" sz="8400" dirty="0" smtClean="0">
              <a:latin typeface="Arial" panose="020B0604020202020204" pitchFamily="34" charset="0"/>
              <a:cs typeface="Arial" panose="020B0604020202020204" pitchFamily="34" charset="0"/>
            </a:endParaRPr>
          </a:p>
          <a:p>
            <a:pPr marL="0" lvl="1" indent="0" algn="ctr">
              <a:spcBef>
                <a:spcPts val="1000"/>
              </a:spcBef>
              <a:buNone/>
              <a:defRPr/>
            </a:pPr>
            <a:r>
              <a:rPr lang="en-GB" altLang="en-US" sz="8400" dirty="0" smtClean="0">
                <a:latin typeface="Arial" panose="020B0604020202020204" pitchFamily="34" charset="0"/>
                <a:cs typeface="Arial" panose="020B0604020202020204" pitchFamily="34" charset="0"/>
              </a:rPr>
              <a:t>	</a:t>
            </a:r>
            <a:r>
              <a:rPr lang="en-GB" altLang="en-US" sz="8400" b="1" dirty="0" smtClean="0">
                <a:solidFill>
                  <a:srgbClr val="92D050"/>
                </a:solidFill>
                <a:latin typeface="Arial" panose="020B0604020202020204" pitchFamily="34" charset="0"/>
                <a:cs typeface="Arial" panose="020B0604020202020204" pitchFamily="34" charset="0"/>
              </a:rPr>
              <a:t>Harassment can be an isolated ‘one-off’ event</a:t>
            </a:r>
          </a:p>
          <a:p>
            <a:pPr>
              <a:defRPr/>
            </a:pPr>
            <a:endParaRPr lang="en-GB" altLang="en-US" sz="96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2929093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99EBA3-2C4E-DA40-8238-041017199787}"/>
              </a:ext>
            </a:extLst>
          </p:cNvPr>
          <p:cNvSpPr>
            <a:spLocks noGrp="1"/>
          </p:cNvSpPr>
          <p:nvPr>
            <p:ph type="title"/>
          </p:nvPr>
        </p:nvSpPr>
        <p:spPr>
          <a:xfrm>
            <a:off x="838200" y="139844"/>
            <a:ext cx="10515600" cy="1325563"/>
          </a:xfrm>
        </p:spPr>
        <p:txBody>
          <a:bodyPr>
            <a:normAutofit/>
          </a:bodyPr>
          <a:lstStyle/>
          <a:p>
            <a:pPr algn="ctr"/>
            <a:r>
              <a:rPr lang="en-US" sz="4800" b="1" dirty="0" smtClean="0"/>
              <a:t>Bullying</a:t>
            </a:r>
            <a:endParaRPr lang="en-US" sz="4800" b="1" dirty="0"/>
          </a:p>
        </p:txBody>
      </p:sp>
      <p:sp>
        <p:nvSpPr>
          <p:cNvPr id="3" name="Content Placeholder 2">
            <a:extLst>
              <a:ext uri="{FF2B5EF4-FFF2-40B4-BE49-F238E27FC236}">
                <a16:creationId xmlns:a16="http://schemas.microsoft.com/office/drawing/2014/main" id="{C4ED649C-40AD-DE48-9517-3C9916709B90}"/>
              </a:ext>
            </a:extLst>
          </p:cNvPr>
          <p:cNvSpPr>
            <a:spLocks noGrp="1"/>
          </p:cNvSpPr>
          <p:nvPr>
            <p:ph idx="1"/>
          </p:nvPr>
        </p:nvSpPr>
        <p:spPr>
          <a:xfrm>
            <a:off x="928253" y="1465407"/>
            <a:ext cx="10758055" cy="4428956"/>
          </a:xfrm>
        </p:spPr>
        <p:txBody>
          <a:bodyPr>
            <a:noAutofit/>
          </a:bodyPr>
          <a:lstStyle/>
          <a:p>
            <a:pPr marL="0" lvl="1" indent="0">
              <a:buClr>
                <a:schemeClr val="bg2">
                  <a:lumMod val="50000"/>
                </a:schemeClr>
              </a:buClr>
              <a:buNone/>
              <a:defRPr/>
            </a:pPr>
            <a:r>
              <a:rPr lang="en-US" altLang="en-US" sz="2100" dirty="0" smtClean="0">
                <a:latin typeface="Arial" panose="020B0604020202020204" pitchFamily="34" charset="0"/>
                <a:cs typeface="Arial" panose="020B0604020202020204" pitchFamily="34" charset="0"/>
              </a:rPr>
              <a:t>Bullying </a:t>
            </a:r>
            <a:r>
              <a:rPr lang="en-US" altLang="en-US" sz="2100" dirty="0">
                <a:latin typeface="Arial" panose="020B0604020202020204" pitchFamily="34" charset="0"/>
                <a:cs typeface="Arial" panose="020B0604020202020204" pitchFamily="34" charset="0"/>
              </a:rPr>
              <a:t>is similar to harassment in the sense that it too is offensive, hostile or oppressive </a:t>
            </a:r>
            <a:r>
              <a:rPr lang="en-US" altLang="en-US" sz="2100" dirty="0" smtClean="0">
                <a:latin typeface="Arial" panose="020B0604020202020204" pitchFamily="34" charset="0"/>
                <a:cs typeface="Arial" panose="020B0604020202020204" pitchFamily="34" charset="0"/>
              </a:rPr>
              <a:t>behaviour; it may be because of jealousy </a:t>
            </a:r>
            <a:r>
              <a:rPr lang="en-US" altLang="en-US" sz="2100" dirty="0">
                <a:latin typeface="Arial" panose="020B0604020202020204" pitchFamily="34" charset="0"/>
                <a:cs typeface="Arial" panose="020B0604020202020204" pitchFamily="34" charset="0"/>
              </a:rPr>
              <a:t>or personal </a:t>
            </a:r>
            <a:r>
              <a:rPr lang="en-US" altLang="en-US" sz="2100" dirty="0" smtClean="0">
                <a:latin typeface="Arial" panose="020B0604020202020204" pitchFamily="34" charset="0"/>
                <a:cs typeface="Arial" panose="020B0604020202020204" pitchFamily="34" charset="0"/>
              </a:rPr>
              <a:t>dislike </a:t>
            </a:r>
            <a:r>
              <a:rPr lang="en-US" altLang="en-US" sz="2100" dirty="0">
                <a:latin typeface="Arial" panose="020B0604020202020204" pitchFamily="34" charset="0"/>
                <a:cs typeface="Arial" panose="020B0604020202020204" pitchFamily="34" charset="0"/>
              </a:rPr>
              <a:t>or revenge or </a:t>
            </a:r>
            <a:r>
              <a:rPr lang="en-US" altLang="en-US" sz="2100" dirty="0" smtClean="0">
                <a:latin typeface="Arial" panose="020B0604020202020204" pitchFamily="34" charset="0"/>
                <a:cs typeface="Arial" panose="020B0604020202020204" pitchFamily="34" charset="0"/>
              </a:rPr>
              <a:t>insecurity. and it can be;</a:t>
            </a:r>
          </a:p>
          <a:p>
            <a:pPr marL="342900" lvl="1" indent="-342900">
              <a:buClr>
                <a:schemeClr val="bg2">
                  <a:lumMod val="50000"/>
                </a:schemeClr>
              </a:buClr>
              <a:defRPr/>
            </a:pPr>
            <a:r>
              <a:rPr lang="en-US" altLang="en-US" sz="2100" dirty="0">
                <a:latin typeface="Arial" panose="020B0604020202020204" pitchFamily="34" charset="0"/>
                <a:cs typeface="Arial" panose="020B0604020202020204" pitchFamily="34" charset="0"/>
              </a:rPr>
              <a:t>t</a:t>
            </a:r>
            <a:r>
              <a:rPr lang="en-US" altLang="en-US" sz="2100" dirty="0" smtClean="0">
                <a:latin typeface="Arial" panose="020B0604020202020204" pitchFamily="34" charset="0"/>
                <a:cs typeface="Arial" panose="020B0604020202020204" pitchFamily="34" charset="0"/>
              </a:rPr>
              <a:t>hreatening, aggressive or intimidating</a:t>
            </a:r>
          </a:p>
          <a:p>
            <a:pPr marL="342900" lvl="1" indent="-342900">
              <a:buClr>
                <a:schemeClr val="bg2">
                  <a:lumMod val="50000"/>
                </a:schemeClr>
              </a:buClr>
              <a:defRPr/>
            </a:pPr>
            <a:r>
              <a:rPr lang="en-US" altLang="en-US" sz="2100" dirty="0">
                <a:latin typeface="Arial" panose="020B0604020202020204" pitchFamily="34" charset="0"/>
                <a:cs typeface="Arial" panose="020B0604020202020204" pitchFamily="34" charset="0"/>
              </a:rPr>
              <a:t>a</a:t>
            </a:r>
            <a:r>
              <a:rPr lang="en-US" altLang="en-US" sz="2100" dirty="0" smtClean="0">
                <a:latin typeface="Arial" panose="020B0604020202020204" pitchFamily="34" charset="0"/>
                <a:cs typeface="Arial" panose="020B0604020202020204" pitchFamily="34" charset="0"/>
              </a:rPr>
              <a:t>busive, insulting or offensive</a:t>
            </a:r>
          </a:p>
          <a:p>
            <a:pPr marL="342900" lvl="1" indent="-342900">
              <a:buClr>
                <a:schemeClr val="bg2">
                  <a:lumMod val="50000"/>
                </a:schemeClr>
              </a:buClr>
              <a:defRPr/>
            </a:pPr>
            <a:r>
              <a:rPr lang="en-US" altLang="en-US" sz="2100" dirty="0" smtClean="0">
                <a:latin typeface="Arial" panose="020B0604020202020204" pitchFamily="34" charset="0"/>
                <a:cs typeface="Arial" panose="020B0604020202020204" pitchFamily="34" charset="0"/>
              </a:rPr>
              <a:t>cruel or vindictive</a:t>
            </a:r>
          </a:p>
          <a:p>
            <a:pPr marL="342900" lvl="1" indent="-342900">
              <a:buClr>
                <a:schemeClr val="bg2">
                  <a:lumMod val="50000"/>
                </a:schemeClr>
              </a:buClr>
              <a:defRPr/>
            </a:pPr>
            <a:r>
              <a:rPr lang="en-US" altLang="en-US" sz="2100" dirty="0">
                <a:latin typeface="Arial" panose="020B0604020202020204" pitchFamily="34" charset="0"/>
                <a:cs typeface="Arial" panose="020B0604020202020204" pitchFamily="34" charset="0"/>
              </a:rPr>
              <a:t>h</a:t>
            </a:r>
            <a:r>
              <a:rPr lang="en-US" altLang="en-US" sz="2100" dirty="0" smtClean="0">
                <a:latin typeface="Arial" panose="020B0604020202020204" pitchFamily="34" charset="0"/>
                <a:cs typeface="Arial" panose="020B0604020202020204" pitchFamily="34" charset="0"/>
              </a:rPr>
              <a:t>umiliating, degrading or demeaning.</a:t>
            </a:r>
          </a:p>
          <a:p>
            <a:pPr marL="342900" lvl="1" indent="-342900">
              <a:buClr>
                <a:schemeClr val="bg2">
                  <a:lumMod val="50000"/>
                </a:schemeClr>
              </a:buClr>
              <a:defRPr/>
            </a:pPr>
            <a:endParaRPr lang="en-US" altLang="en-US" sz="2100" dirty="0" smtClean="0">
              <a:latin typeface="Arial" panose="020B0604020202020204" pitchFamily="34" charset="0"/>
              <a:cs typeface="Arial" panose="020B0604020202020204" pitchFamily="34" charset="0"/>
            </a:endParaRPr>
          </a:p>
          <a:p>
            <a:pPr marL="0" lvl="1" indent="0">
              <a:buClr>
                <a:schemeClr val="bg2">
                  <a:lumMod val="50000"/>
                </a:schemeClr>
              </a:buClr>
              <a:buNone/>
              <a:defRPr/>
            </a:pPr>
            <a:r>
              <a:rPr lang="en-US" altLang="en-US" sz="2100" dirty="0" smtClean="0">
                <a:latin typeface="Arial" panose="020B0604020202020204" pitchFamily="34" charset="0"/>
                <a:cs typeface="Arial" panose="020B0604020202020204" pitchFamily="34" charset="0"/>
              </a:rPr>
              <a:t>The </a:t>
            </a:r>
            <a:r>
              <a:rPr lang="en-US" altLang="en-US" sz="2100" dirty="0">
                <a:latin typeface="Arial" panose="020B0604020202020204" pitchFamily="34" charset="0"/>
                <a:cs typeface="Arial" panose="020B0604020202020204" pitchFamily="34" charset="0"/>
              </a:rPr>
              <a:t>main difference is that bullying behaviour need </a:t>
            </a:r>
            <a:r>
              <a:rPr lang="en-US" altLang="en-US" sz="2100" b="1" dirty="0">
                <a:latin typeface="Arial" panose="020B0604020202020204" pitchFamily="34" charset="0"/>
                <a:cs typeface="Arial" panose="020B0604020202020204" pitchFamily="34" charset="0"/>
              </a:rPr>
              <a:t>not be related to </a:t>
            </a:r>
            <a:r>
              <a:rPr lang="en-US" altLang="en-US" sz="2100" b="1" dirty="0" smtClean="0">
                <a:latin typeface="Arial" panose="020B0604020202020204" pitchFamily="34" charset="0"/>
                <a:cs typeface="Arial" panose="020B0604020202020204" pitchFamily="34" charset="0"/>
              </a:rPr>
              <a:t>an equality ground</a:t>
            </a:r>
            <a:r>
              <a:rPr lang="en-US" altLang="en-US" sz="2100" dirty="0" smtClean="0">
                <a:latin typeface="Arial" panose="020B0604020202020204" pitchFamily="34" charset="0"/>
                <a:cs typeface="Arial" panose="020B0604020202020204" pitchFamily="34" charset="0"/>
              </a:rPr>
              <a:t>, </a:t>
            </a:r>
            <a:r>
              <a:rPr lang="en-US" altLang="en-US" sz="2100" dirty="0">
                <a:latin typeface="Arial" panose="020B0604020202020204" pitchFamily="34" charset="0"/>
                <a:cs typeface="Arial" panose="020B0604020202020204" pitchFamily="34" charset="0"/>
              </a:rPr>
              <a:t>but may be for some other </a:t>
            </a:r>
            <a:r>
              <a:rPr lang="en-US" altLang="en-US" sz="2100" dirty="0" smtClean="0">
                <a:latin typeface="Arial" panose="020B0604020202020204" pitchFamily="34" charset="0"/>
                <a:cs typeface="Arial" panose="020B0604020202020204" pitchFamily="34" charset="0"/>
              </a:rPr>
              <a:t>reason.  </a:t>
            </a:r>
          </a:p>
          <a:p>
            <a:pPr marL="0" lvl="1" indent="0">
              <a:buClr>
                <a:schemeClr val="bg2">
                  <a:lumMod val="50000"/>
                </a:schemeClr>
              </a:buClr>
              <a:buNone/>
              <a:defRPr/>
            </a:pPr>
            <a:endParaRPr lang="en-US" altLang="en-US" sz="2100" dirty="0" smtClean="0">
              <a:latin typeface="Arial" panose="020B0604020202020204" pitchFamily="34" charset="0"/>
              <a:cs typeface="Arial" panose="020B0604020202020204" pitchFamily="34" charset="0"/>
            </a:endParaRPr>
          </a:p>
          <a:p>
            <a:pPr marL="0" lvl="1" indent="0">
              <a:buClr>
                <a:schemeClr val="bg2">
                  <a:lumMod val="50000"/>
                </a:schemeClr>
              </a:buClr>
              <a:buNone/>
              <a:defRPr/>
            </a:pPr>
            <a:r>
              <a:rPr lang="en-GB" sz="2100" dirty="0" smtClean="0">
                <a:latin typeface="Arial" panose="020B0604020202020204" pitchFamily="34" charset="0"/>
                <a:cs typeface="Arial" panose="020B0604020202020204" pitchFamily="34" charset="0"/>
              </a:rPr>
              <a:t>If </a:t>
            </a:r>
            <a:r>
              <a:rPr lang="en-GB" sz="2100" dirty="0">
                <a:latin typeface="Arial" panose="020B0604020202020204" pitchFamily="34" charset="0"/>
                <a:cs typeface="Arial" panose="020B0604020202020204" pitchFamily="34" charset="0"/>
              </a:rPr>
              <a:t>any </a:t>
            </a:r>
            <a:r>
              <a:rPr lang="en-GB" sz="2100" dirty="0" smtClean="0">
                <a:latin typeface="Arial" panose="020B0604020202020204" pitchFamily="34" charset="0"/>
                <a:cs typeface="Arial" panose="020B0604020202020204" pitchFamily="34" charset="0"/>
              </a:rPr>
              <a:t>examples cited previously are not related to an equality ground covered by anti- discrimination legislation, then it could amount to bullying.</a:t>
            </a:r>
            <a:endParaRPr lang="en-GB" sz="2100" dirty="0">
              <a:latin typeface="Arial" panose="020B0604020202020204" pitchFamily="34" charset="0"/>
              <a:cs typeface="Arial" panose="020B0604020202020204" pitchFamily="34" charset="0"/>
            </a:endParaRPr>
          </a:p>
          <a:p>
            <a:pPr marL="0" lvl="1" indent="0">
              <a:buClr>
                <a:schemeClr val="bg2">
                  <a:lumMod val="50000"/>
                </a:schemeClr>
              </a:buClr>
              <a:buNone/>
              <a:defRPr/>
            </a:pPr>
            <a:endParaRPr lang="en-US" altLang="en-US" sz="2000"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391220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207765"/>
          </a:xfrm>
        </p:spPr>
        <p:txBody>
          <a:bodyPr>
            <a:normAutofit/>
          </a:bodyPr>
          <a:lstStyle/>
          <a:p>
            <a:pPr algn="ctr"/>
            <a:r>
              <a:rPr lang="en-GB" sz="4800" b="1" dirty="0" smtClean="0"/>
              <a:t>Key Differences</a:t>
            </a:r>
            <a:endParaRPr lang="en-GB" sz="4800" b="1" dirty="0"/>
          </a:p>
        </p:txBody>
      </p:sp>
      <p:sp>
        <p:nvSpPr>
          <p:cNvPr id="3" name="Text Placeholder 2"/>
          <p:cNvSpPr>
            <a:spLocks noGrp="1"/>
          </p:cNvSpPr>
          <p:nvPr>
            <p:ph type="body" idx="1"/>
          </p:nvPr>
        </p:nvSpPr>
        <p:spPr>
          <a:xfrm>
            <a:off x="839788" y="1572890"/>
            <a:ext cx="5157787" cy="471194"/>
          </a:xfrm>
        </p:spPr>
        <p:txBody>
          <a:bodyPr>
            <a:noAutofit/>
          </a:bodyPr>
          <a:lstStyle/>
          <a:p>
            <a:r>
              <a:rPr lang="en-GB" sz="3600" dirty="0" smtClean="0"/>
              <a:t>Harassment</a:t>
            </a:r>
            <a:endParaRPr lang="en-GB" sz="3600" dirty="0"/>
          </a:p>
        </p:txBody>
      </p:sp>
      <p:sp>
        <p:nvSpPr>
          <p:cNvPr id="4" name="Content Placeholder 3"/>
          <p:cNvSpPr>
            <a:spLocks noGrp="1"/>
          </p:cNvSpPr>
          <p:nvPr>
            <p:ph sz="half" idx="2"/>
          </p:nvPr>
        </p:nvSpPr>
        <p:spPr>
          <a:xfrm>
            <a:off x="839788" y="2152357"/>
            <a:ext cx="5157787" cy="3798277"/>
          </a:xfrm>
        </p:spPr>
        <p:txBody>
          <a:bodyPr>
            <a:noAutofit/>
          </a:bodyPr>
          <a:lstStyle/>
          <a:p>
            <a:pPr>
              <a:buClr>
                <a:schemeClr val="tx1"/>
              </a:buClr>
              <a:defRPr/>
            </a:pPr>
            <a:r>
              <a:rPr lang="en-GB" altLang="en-US" dirty="0">
                <a:latin typeface="Arial" panose="020B0604020202020204" pitchFamily="34" charset="0"/>
                <a:cs typeface="Arial" panose="020B0604020202020204" pitchFamily="34" charset="0"/>
              </a:rPr>
              <a:t>Related to social identity</a:t>
            </a:r>
          </a:p>
          <a:p>
            <a:pPr>
              <a:buClr>
                <a:schemeClr val="tx1"/>
              </a:buClr>
              <a:defRPr/>
            </a:pPr>
            <a:r>
              <a:rPr lang="en-GB" altLang="en-US" dirty="0" smtClean="0">
                <a:latin typeface="Arial" panose="020B0604020202020204" pitchFamily="34" charset="0"/>
                <a:cs typeface="Arial" panose="020B0604020202020204" pitchFamily="34" charset="0"/>
              </a:rPr>
              <a:t>Can </a:t>
            </a:r>
            <a:r>
              <a:rPr lang="en-GB" altLang="en-US" dirty="0">
                <a:latin typeface="Arial" panose="020B0604020202020204" pitchFamily="34" charset="0"/>
                <a:cs typeface="Arial" panose="020B0604020202020204" pitchFamily="34" charset="0"/>
              </a:rPr>
              <a:t>be a </a:t>
            </a:r>
            <a:r>
              <a:rPr lang="en-GB" altLang="en-US" dirty="0" smtClean="0">
                <a:latin typeface="Arial" panose="020B0604020202020204" pitchFamily="34" charset="0"/>
                <a:cs typeface="Arial" panose="020B0604020202020204" pitchFamily="34" charset="0"/>
              </a:rPr>
              <a:t>‘one off’</a:t>
            </a:r>
            <a:endParaRPr lang="en-GB" altLang="en-US" dirty="0">
              <a:latin typeface="Arial" panose="020B0604020202020204" pitchFamily="34" charset="0"/>
              <a:cs typeface="Arial" panose="020B0604020202020204" pitchFamily="34" charset="0"/>
            </a:endParaRPr>
          </a:p>
          <a:p>
            <a:pPr>
              <a:buClr>
                <a:schemeClr val="tx1"/>
              </a:buClr>
              <a:defRPr/>
            </a:pPr>
            <a:r>
              <a:rPr lang="en-GB" altLang="en-US" dirty="0" smtClean="0">
                <a:latin typeface="Arial" panose="020B0604020202020204" pitchFamily="34" charset="0"/>
                <a:cs typeface="Arial" panose="020B0604020202020204" pitchFamily="34" charset="0"/>
              </a:rPr>
              <a:t>Anti-discrimination </a:t>
            </a:r>
            <a:r>
              <a:rPr lang="en-GB" altLang="en-US" dirty="0">
                <a:latin typeface="Arial" panose="020B0604020202020204" pitchFamily="34" charset="0"/>
                <a:cs typeface="Arial" panose="020B0604020202020204" pitchFamily="34" charset="0"/>
              </a:rPr>
              <a:t>laws protect</a:t>
            </a:r>
          </a:p>
          <a:p>
            <a:pPr>
              <a:buClr>
                <a:schemeClr val="tx1"/>
              </a:buClr>
              <a:defRPr/>
            </a:pPr>
            <a:r>
              <a:rPr lang="en-GB" altLang="en-US" dirty="0" smtClean="0">
                <a:latin typeface="Arial" panose="020B0604020202020204" pitchFamily="34" charset="0"/>
                <a:cs typeface="Arial" panose="020B0604020202020204" pitchFamily="34" charset="0"/>
              </a:rPr>
              <a:t>Recognition </a:t>
            </a:r>
            <a:r>
              <a:rPr lang="en-GB" altLang="en-US" dirty="0">
                <a:latin typeface="Arial" panose="020B0604020202020204" pitchFamily="34" charset="0"/>
                <a:cs typeface="Arial" panose="020B0604020202020204" pitchFamily="34" charset="0"/>
              </a:rPr>
              <a:t>of harassment is usually straight forward</a:t>
            </a:r>
          </a:p>
          <a:p>
            <a:pPr>
              <a:buClr>
                <a:schemeClr val="tx1"/>
              </a:buClr>
              <a:defRPr/>
            </a:pPr>
            <a:r>
              <a:rPr lang="en-GB" altLang="en-US" dirty="0" smtClean="0">
                <a:latin typeface="Arial" panose="020B0604020202020204" pitchFamily="34" charset="0"/>
                <a:cs typeface="Arial" panose="020B0604020202020204" pitchFamily="34" charset="0"/>
              </a:rPr>
              <a:t>Protection from victimisation</a:t>
            </a:r>
            <a:endParaRPr lang="en-GB" altLang="en-US" dirty="0">
              <a:latin typeface="Arial" panose="020B0604020202020204" pitchFamily="34" charset="0"/>
              <a:cs typeface="Arial" panose="020B0604020202020204" pitchFamily="34" charset="0"/>
            </a:endParaRPr>
          </a:p>
        </p:txBody>
      </p:sp>
      <p:sp>
        <p:nvSpPr>
          <p:cNvPr id="5" name="Text Placeholder 4"/>
          <p:cNvSpPr>
            <a:spLocks noGrp="1"/>
          </p:cNvSpPr>
          <p:nvPr>
            <p:ph type="body" sz="quarter" idx="3"/>
          </p:nvPr>
        </p:nvSpPr>
        <p:spPr>
          <a:xfrm>
            <a:off x="6172200" y="1572890"/>
            <a:ext cx="5183188" cy="471194"/>
          </a:xfrm>
        </p:spPr>
        <p:txBody>
          <a:bodyPr>
            <a:noAutofit/>
          </a:bodyPr>
          <a:lstStyle/>
          <a:p>
            <a:r>
              <a:rPr lang="en-GB" sz="3600" dirty="0" smtClean="0"/>
              <a:t>Bullying</a:t>
            </a:r>
            <a:endParaRPr lang="en-GB" sz="3600" dirty="0"/>
          </a:p>
        </p:txBody>
      </p:sp>
      <p:sp>
        <p:nvSpPr>
          <p:cNvPr id="6" name="Content Placeholder 5"/>
          <p:cNvSpPr>
            <a:spLocks noGrp="1"/>
          </p:cNvSpPr>
          <p:nvPr>
            <p:ph sz="quarter" idx="4"/>
          </p:nvPr>
        </p:nvSpPr>
        <p:spPr>
          <a:xfrm>
            <a:off x="6172200" y="2152358"/>
            <a:ext cx="5183188" cy="3798276"/>
          </a:xfrm>
        </p:spPr>
        <p:txBody>
          <a:bodyPr>
            <a:noAutofit/>
          </a:bodyPr>
          <a:lstStyle/>
          <a:p>
            <a:pPr>
              <a:defRPr/>
            </a:pPr>
            <a:r>
              <a:rPr lang="en-GB" altLang="en-US" dirty="0">
                <a:latin typeface="Arial" panose="020B0604020202020204" pitchFamily="34" charset="0"/>
                <a:cs typeface="Arial" panose="020B0604020202020204" pitchFamily="34" charset="0"/>
              </a:rPr>
              <a:t>Is social </a:t>
            </a:r>
            <a:r>
              <a:rPr lang="en-GB" altLang="en-US" dirty="0" smtClean="0">
                <a:latin typeface="Arial" panose="020B0604020202020204" pitchFamily="34" charset="0"/>
                <a:cs typeface="Arial" panose="020B0604020202020204" pitchFamily="34" charset="0"/>
              </a:rPr>
              <a:t>identity (equality ground) </a:t>
            </a:r>
            <a:r>
              <a:rPr lang="en-GB" altLang="en-US" dirty="0">
                <a:latin typeface="Arial" panose="020B0604020202020204" pitchFamily="34" charset="0"/>
                <a:cs typeface="Arial" panose="020B0604020202020204" pitchFamily="34" charset="0"/>
              </a:rPr>
              <a:t>neutral</a:t>
            </a:r>
          </a:p>
          <a:p>
            <a:pPr>
              <a:defRPr/>
            </a:pPr>
            <a:r>
              <a:rPr lang="en-GB" altLang="en-US" dirty="0" smtClean="0">
                <a:latin typeface="Arial" panose="020B0604020202020204" pitchFamily="34" charset="0"/>
                <a:cs typeface="Arial" panose="020B0604020202020204" pitchFamily="34" charset="0"/>
              </a:rPr>
              <a:t>Tends </a:t>
            </a:r>
            <a:r>
              <a:rPr lang="en-GB" altLang="en-US" dirty="0">
                <a:latin typeface="Arial" panose="020B0604020202020204" pitchFamily="34" charset="0"/>
                <a:cs typeface="Arial" panose="020B0604020202020204" pitchFamily="34" charset="0"/>
              </a:rPr>
              <a:t>to be a series</a:t>
            </a:r>
          </a:p>
          <a:p>
            <a:pPr>
              <a:defRPr/>
            </a:pPr>
            <a:r>
              <a:rPr lang="en-GB" altLang="en-US" dirty="0" smtClean="0">
                <a:latin typeface="Arial" panose="020B0604020202020204" pitchFamily="34" charset="0"/>
                <a:cs typeface="Arial" panose="020B0604020202020204" pitchFamily="34" charset="0"/>
              </a:rPr>
              <a:t>No </a:t>
            </a:r>
            <a:r>
              <a:rPr lang="en-GB" altLang="en-US" dirty="0">
                <a:latin typeface="Arial" panose="020B0604020202020204" pitchFamily="34" charset="0"/>
                <a:cs typeface="Arial" panose="020B0604020202020204" pitchFamily="34" charset="0"/>
              </a:rPr>
              <a:t>specific legislation exists to ban bullying</a:t>
            </a:r>
          </a:p>
          <a:p>
            <a:pPr>
              <a:defRPr/>
            </a:pPr>
            <a:r>
              <a:rPr lang="en-GB" altLang="en-US" dirty="0" smtClean="0">
                <a:latin typeface="Arial" panose="020B0604020202020204" pitchFamily="34" charset="0"/>
                <a:cs typeface="Arial" panose="020B0604020202020204" pitchFamily="34" charset="0"/>
              </a:rPr>
              <a:t>Can be difficult to recognise/ identify</a:t>
            </a:r>
            <a:endParaRPr lang="en-GB" altLang="en-US" dirty="0">
              <a:latin typeface="Arial" panose="020B0604020202020204" pitchFamily="34" charset="0"/>
              <a:cs typeface="Arial" panose="020B0604020202020204" pitchFamily="34" charset="0"/>
            </a:endParaRPr>
          </a:p>
          <a:p>
            <a:pPr>
              <a:defRPr/>
            </a:pPr>
            <a:r>
              <a:rPr lang="en-GB" altLang="en-US" dirty="0" smtClean="0">
                <a:latin typeface="Arial" panose="020B0604020202020204" pitchFamily="34" charset="0"/>
                <a:cs typeface="Arial" panose="020B0604020202020204" pitchFamily="34" charset="0"/>
              </a:rPr>
              <a:t>No </a:t>
            </a:r>
            <a:r>
              <a:rPr lang="en-GB" altLang="en-US" dirty="0">
                <a:latin typeface="Arial" panose="020B0604020202020204" pitchFamily="34" charset="0"/>
                <a:cs typeface="Arial" panose="020B0604020202020204" pitchFamily="34" charset="0"/>
              </a:rPr>
              <a:t>equivalent </a:t>
            </a:r>
            <a:r>
              <a:rPr lang="en-GB" altLang="en-US" dirty="0" smtClean="0">
                <a:latin typeface="Arial" panose="020B0604020202020204" pitchFamily="34" charset="0"/>
                <a:cs typeface="Arial" panose="020B0604020202020204" pitchFamily="34" charset="0"/>
              </a:rPr>
              <a:t>protection</a:t>
            </a:r>
            <a:endParaRPr lang="en-GB" alt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582690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99EBA3-2C4E-DA40-8238-041017199787}"/>
              </a:ext>
            </a:extLst>
          </p:cNvPr>
          <p:cNvSpPr>
            <a:spLocks noGrp="1"/>
          </p:cNvSpPr>
          <p:nvPr>
            <p:ph type="title"/>
          </p:nvPr>
        </p:nvSpPr>
        <p:spPr>
          <a:xfrm>
            <a:off x="838200" y="365126"/>
            <a:ext cx="10515600" cy="1100282"/>
          </a:xfrm>
        </p:spPr>
        <p:txBody>
          <a:bodyPr>
            <a:normAutofit/>
          </a:bodyPr>
          <a:lstStyle/>
          <a:p>
            <a:pPr algn="ctr"/>
            <a:r>
              <a:rPr lang="en-US" sz="4800" b="1" dirty="0" smtClean="0"/>
              <a:t>Victimisation</a:t>
            </a:r>
            <a:endParaRPr lang="en-US" sz="4800" b="1" dirty="0"/>
          </a:p>
        </p:txBody>
      </p:sp>
      <p:sp>
        <p:nvSpPr>
          <p:cNvPr id="3" name="Content Placeholder 2">
            <a:extLst>
              <a:ext uri="{FF2B5EF4-FFF2-40B4-BE49-F238E27FC236}">
                <a16:creationId xmlns:a16="http://schemas.microsoft.com/office/drawing/2014/main" id="{C4ED649C-40AD-DE48-9517-3C9916709B90}"/>
              </a:ext>
            </a:extLst>
          </p:cNvPr>
          <p:cNvSpPr>
            <a:spLocks noGrp="1"/>
          </p:cNvSpPr>
          <p:nvPr>
            <p:ph idx="1"/>
          </p:nvPr>
        </p:nvSpPr>
        <p:spPr>
          <a:xfrm>
            <a:off x="928253" y="1465407"/>
            <a:ext cx="10758055" cy="4428956"/>
          </a:xfrm>
        </p:spPr>
        <p:txBody>
          <a:bodyPr>
            <a:noAutofit/>
          </a:bodyPr>
          <a:lstStyle/>
          <a:p>
            <a:pPr>
              <a:defRPr/>
            </a:pPr>
            <a:r>
              <a:rPr lang="en-GB" dirty="0" smtClean="0">
                <a:latin typeface="Arial" pitchFamily="34" charset="0"/>
                <a:cs typeface="Arial" pitchFamily="34" charset="0"/>
              </a:rPr>
              <a:t>Distinct </a:t>
            </a:r>
            <a:r>
              <a:rPr lang="en-GB" dirty="0">
                <a:latin typeface="Arial" pitchFamily="34" charset="0"/>
                <a:cs typeface="Arial" pitchFamily="34" charset="0"/>
              </a:rPr>
              <a:t>form of discrimination</a:t>
            </a:r>
          </a:p>
          <a:p>
            <a:pPr>
              <a:defRPr/>
            </a:pPr>
            <a:r>
              <a:rPr lang="en-GB" dirty="0" smtClean="0">
                <a:latin typeface="Arial" pitchFamily="34" charset="0"/>
                <a:cs typeface="Arial" pitchFamily="34" charset="0"/>
              </a:rPr>
              <a:t>Narrow definition - </a:t>
            </a:r>
            <a:r>
              <a:rPr lang="en-GB" dirty="0">
                <a:latin typeface="Arial" pitchFamily="34" charset="0"/>
                <a:cs typeface="Arial" pitchFamily="34" charset="0"/>
              </a:rPr>
              <a:t>being picked on due to involvement in some capacity</a:t>
            </a:r>
            <a:endParaRPr lang="en-GB" dirty="0" smtClean="0">
              <a:latin typeface="Arial" pitchFamily="34" charset="0"/>
              <a:cs typeface="Arial" pitchFamily="34" charset="0"/>
            </a:endParaRPr>
          </a:p>
          <a:p>
            <a:pPr>
              <a:defRPr/>
            </a:pPr>
            <a:r>
              <a:rPr lang="en-GB" dirty="0" smtClean="0">
                <a:latin typeface="Arial" pitchFamily="34" charset="0"/>
                <a:cs typeface="Arial" pitchFamily="34" charset="0"/>
              </a:rPr>
              <a:t>Example of legal definition – ….a </a:t>
            </a:r>
            <a:r>
              <a:rPr lang="en-GB" dirty="0">
                <a:latin typeface="Arial" pitchFamily="34" charset="0"/>
                <a:cs typeface="Arial" pitchFamily="34" charset="0"/>
              </a:rPr>
              <a:t>person (‘A’) discriminates against another person (‘B’) if </a:t>
            </a:r>
            <a:r>
              <a:rPr lang="en-GB" dirty="0" smtClean="0">
                <a:latin typeface="Arial" pitchFamily="34" charset="0"/>
                <a:cs typeface="Arial" pitchFamily="34" charset="0"/>
              </a:rPr>
              <a:t>he/she </a:t>
            </a:r>
            <a:r>
              <a:rPr lang="en-GB" dirty="0">
                <a:latin typeface="Arial" pitchFamily="34" charset="0"/>
                <a:cs typeface="Arial" pitchFamily="34" charset="0"/>
              </a:rPr>
              <a:t>treats B less favourably than </a:t>
            </a:r>
            <a:r>
              <a:rPr lang="en-GB" dirty="0" smtClean="0">
                <a:latin typeface="Arial" pitchFamily="34" charset="0"/>
                <a:cs typeface="Arial" pitchFamily="34" charset="0"/>
              </a:rPr>
              <a:t>he/she </a:t>
            </a:r>
            <a:r>
              <a:rPr lang="en-GB" dirty="0">
                <a:latin typeface="Arial" pitchFamily="34" charset="0"/>
                <a:cs typeface="Arial" pitchFamily="34" charset="0"/>
              </a:rPr>
              <a:t>treats others in the same circumstances and does so because B has… brought proceedings against A or any other person, given evidence/information in connection, alleged A has committed an act contravening the Regulations</a:t>
            </a:r>
            <a:r>
              <a:rPr lang="en-GB" dirty="0" smtClean="0">
                <a:latin typeface="Arial" pitchFamily="34" charset="0"/>
                <a:cs typeface="Arial" pitchFamily="34" charset="0"/>
              </a:rPr>
              <a:t>…….</a:t>
            </a:r>
            <a:endParaRPr lang="en-GB" dirty="0">
              <a:latin typeface="Arial" pitchFamily="34" charset="0"/>
              <a:cs typeface="Arial" pitchFamily="34" charset="0"/>
            </a:endParaRPr>
          </a:p>
          <a:p>
            <a:pPr marL="0" indent="0">
              <a:buNone/>
              <a:defRPr/>
            </a:pPr>
            <a:endParaRPr lang="en-GB" dirty="0">
              <a:latin typeface="Arial" pitchFamily="34" charset="0"/>
              <a:cs typeface="Arial" pitchFamily="34" charset="0"/>
            </a:endParaRPr>
          </a:p>
          <a:p>
            <a:endParaRPr lang="en-GB" dirty="0">
              <a:latin typeface="Arial" pitchFamily="34" charset="0"/>
              <a:cs typeface="Arial" pitchFamily="34" charset="0"/>
            </a:endParaRPr>
          </a:p>
          <a:p>
            <a:pPr>
              <a:defRPr/>
            </a:pPr>
            <a:endParaRPr lang="en-GB" altLang="en-US" dirty="0">
              <a:latin typeface="Arial" pitchFamily="34" charset="0"/>
              <a:cs typeface="Arial" pitchFamily="34" charset="0"/>
            </a:endParaRPr>
          </a:p>
        </p:txBody>
      </p:sp>
    </p:spTree>
    <p:extLst>
      <p:ext uri="{BB962C8B-B14F-4D97-AF65-F5344CB8AC3E}">
        <p14:creationId xmlns:p14="http://schemas.microsoft.com/office/powerpoint/2010/main" val="13511682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99EBA3-2C4E-DA40-8238-041017199787}"/>
              </a:ext>
            </a:extLst>
          </p:cNvPr>
          <p:cNvSpPr>
            <a:spLocks noGrp="1"/>
          </p:cNvSpPr>
          <p:nvPr>
            <p:ph type="title"/>
          </p:nvPr>
        </p:nvSpPr>
        <p:spPr>
          <a:xfrm>
            <a:off x="838200" y="365125"/>
            <a:ext cx="10515600" cy="987741"/>
          </a:xfrm>
        </p:spPr>
        <p:txBody>
          <a:bodyPr>
            <a:normAutofit/>
          </a:bodyPr>
          <a:lstStyle/>
          <a:p>
            <a:pPr algn="ctr"/>
            <a:r>
              <a:rPr lang="en-US" sz="4800" b="1" dirty="0" smtClean="0"/>
              <a:t>Banter</a:t>
            </a:r>
            <a:endParaRPr lang="en-US" sz="4800" b="1" dirty="0"/>
          </a:p>
        </p:txBody>
      </p:sp>
      <p:sp>
        <p:nvSpPr>
          <p:cNvPr id="3" name="Content Placeholder 2">
            <a:extLst>
              <a:ext uri="{FF2B5EF4-FFF2-40B4-BE49-F238E27FC236}">
                <a16:creationId xmlns:a16="http://schemas.microsoft.com/office/drawing/2014/main" id="{C4ED649C-40AD-DE48-9517-3C9916709B90}"/>
              </a:ext>
            </a:extLst>
          </p:cNvPr>
          <p:cNvSpPr>
            <a:spLocks noGrp="1"/>
          </p:cNvSpPr>
          <p:nvPr>
            <p:ph idx="1"/>
          </p:nvPr>
        </p:nvSpPr>
        <p:spPr>
          <a:xfrm>
            <a:off x="693175" y="1730325"/>
            <a:ext cx="10993134" cy="4331261"/>
          </a:xfrm>
        </p:spPr>
        <p:txBody>
          <a:bodyPr>
            <a:noAutofit/>
          </a:bodyPr>
          <a:lstStyle/>
          <a:p>
            <a:pPr marL="0" indent="0">
              <a:lnSpc>
                <a:spcPct val="100000"/>
              </a:lnSpc>
              <a:spcBef>
                <a:spcPts val="600"/>
              </a:spcBef>
              <a:buNone/>
              <a:defRPr/>
            </a:pPr>
            <a:r>
              <a:rPr lang="en-GB" altLang="en-US" sz="2000" dirty="0" smtClean="0">
                <a:latin typeface="Arial" panose="020B0604020202020204" pitchFamily="34" charset="0"/>
                <a:cs typeface="Arial" panose="020B0604020202020204" pitchFamily="34" charset="0"/>
              </a:rPr>
              <a:t>Oxford </a:t>
            </a:r>
            <a:r>
              <a:rPr lang="en-GB" altLang="en-US" sz="2000" dirty="0">
                <a:latin typeface="Arial" panose="020B0604020202020204" pitchFamily="34" charset="0"/>
                <a:cs typeface="Arial" panose="020B0604020202020204" pitchFamily="34" charset="0"/>
              </a:rPr>
              <a:t>Dictionary d</a:t>
            </a:r>
            <a:r>
              <a:rPr lang="en-GB" altLang="en-US" sz="2000" dirty="0" smtClean="0">
                <a:latin typeface="Arial" panose="020B0604020202020204" pitchFamily="34" charset="0"/>
                <a:cs typeface="Arial" panose="020B0604020202020204" pitchFamily="34" charset="0"/>
              </a:rPr>
              <a:t>efinition is:</a:t>
            </a:r>
          </a:p>
          <a:p>
            <a:pPr lvl="1">
              <a:lnSpc>
                <a:spcPct val="100000"/>
              </a:lnSpc>
              <a:spcBef>
                <a:spcPts val="600"/>
              </a:spcBef>
              <a:buFont typeface="Wingdings" panose="05000000000000000000" pitchFamily="2" charset="2"/>
              <a:buChar char="Ø"/>
              <a:defRPr/>
            </a:pPr>
            <a:r>
              <a:rPr lang="en-GB" altLang="en-US" sz="2000" dirty="0" smtClean="0">
                <a:latin typeface="Arial" panose="020B0604020202020204" pitchFamily="34" charset="0"/>
                <a:cs typeface="Arial" panose="020B0604020202020204" pitchFamily="34" charset="0"/>
              </a:rPr>
              <a:t>Humorous ridicule; good-humoured personal remarks </a:t>
            </a:r>
          </a:p>
          <a:p>
            <a:pPr lvl="1">
              <a:lnSpc>
                <a:spcPct val="100000"/>
              </a:lnSpc>
              <a:buFont typeface="Wingdings" panose="05000000000000000000" pitchFamily="2" charset="2"/>
              <a:buChar char="Ø"/>
              <a:defRPr/>
            </a:pPr>
            <a:r>
              <a:rPr lang="en-GB" altLang="en-US" sz="2000" dirty="0" smtClean="0">
                <a:latin typeface="Arial" panose="020B0604020202020204" pitchFamily="34" charset="0"/>
                <a:cs typeface="Arial" panose="020B0604020202020204" pitchFamily="34" charset="0"/>
              </a:rPr>
              <a:t>Make fun of</a:t>
            </a:r>
          </a:p>
          <a:p>
            <a:pPr lvl="1">
              <a:lnSpc>
                <a:spcPct val="100000"/>
              </a:lnSpc>
              <a:buFont typeface="Wingdings" panose="05000000000000000000" pitchFamily="2" charset="2"/>
              <a:buChar char="Ø"/>
              <a:defRPr/>
            </a:pPr>
            <a:r>
              <a:rPr lang="en-GB" altLang="en-US" sz="2000" dirty="0" smtClean="0">
                <a:latin typeface="Arial" panose="020B0604020202020204" pitchFamily="34" charset="0"/>
                <a:cs typeface="Arial" panose="020B0604020202020204" pitchFamily="34" charset="0"/>
              </a:rPr>
              <a:t>Talk jestingly</a:t>
            </a:r>
          </a:p>
          <a:p>
            <a:pPr marL="540000" lvl="1" indent="0">
              <a:lnSpc>
                <a:spcPct val="100000"/>
              </a:lnSpc>
              <a:spcBef>
                <a:spcPts val="0"/>
              </a:spcBef>
              <a:buNone/>
              <a:defRPr/>
            </a:pPr>
            <a:endParaRPr lang="en-GB" altLang="en-US" sz="2000" dirty="0" smtClean="0">
              <a:latin typeface="Arial" panose="020B0604020202020204" pitchFamily="34" charset="0"/>
              <a:cs typeface="Arial" panose="020B0604020202020204" pitchFamily="34" charset="0"/>
            </a:endParaRPr>
          </a:p>
          <a:p>
            <a:pPr>
              <a:lnSpc>
                <a:spcPct val="100000"/>
              </a:lnSpc>
              <a:defRPr/>
            </a:pPr>
            <a:r>
              <a:rPr lang="en-GB" altLang="en-US" sz="2000" dirty="0" smtClean="0">
                <a:latin typeface="Arial" panose="020B0604020202020204" pitchFamily="34" charset="0"/>
                <a:cs typeface="Arial" panose="020B0604020202020204" pitchFamily="34" charset="0"/>
              </a:rPr>
              <a:t>Banter, however innocent, has potential for mischief.  What is ‘banter’ for some, may be intimidating or embarrassing to others.  What is ‘banter’ today, may be dangerous tomorrow.</a:t>
            </a:r>
          </a:p>
          <a:p>
            <a:pPr>
              <a:lnSpc>
                <a:spcPct val="100000"/>
              </a:lnSpc>
              <a:defRPr/>
            </a:pPr>
            <a:r>
              <a:rPr lang="en-GB" altLang="en-US" sz="2000" dirty="0" smtClean="0">
                <a:latin typeface="Arial" panose="020B0604020202020204" pitchFamily="34" charset="0"/>
                <a:cs typeface="Arial" panose="020B0604020202020204" pitchFamily="34" charset="0"/>
              </a:rPr>
              <a:t>There should be no place in the workforce for conduct that has the potential to disrupt the harmonious working environment or to intimidate or embarrass any worker or his/her religious or political opinions. (arising  Grimes-v-</a:t>
            </a:r>
            <a:r>
              <a:rPr lang="en-GB" altLang="en-US" sz="2000" dirty="0" err="1" smtClean="0">
                <a:latin typeface="Arial" panose="020B0604020202020204" pitchFamily="34" charset="0"/>
                <a:cs typeface="Arial" panose="020B0604020202020204" pitchFamily="34" charset="0"/>
              </a:rPr>
              <a:t>Unipork</a:t>
            </a:r>
            <a:r>
              <a:rPr lang="en-GB" altLang="en-US" sz="2000" dirty="0" smtClean="0">
                <a:latin typeface="Arial" panose="020B0604020202020204" pitchFamily="34" charset="0"/>
                <a:cs typeface="Arial" panose="020B0604020202020204" pitchFamily="34" charset="0"/>
              </a:rPr>
              <a:t> Ltd (1992) Fair Employment Tribunal)</a:t>
            </a:r>
          </a:p>
          <a:p>
            <a:pPr marL="0" indent="0">
              <a:lnSpc>
                <a:spcPct val="100000"/>
              </a:lnSpc>
              <a:buNone/>
              <a:defRPr/>
            </a:pPr>
            <a:endParaRPr lang="en-GB" altLang="en-US" sz="900" dirty="0">
              <a:latin typeface="Arial" panose="020B0604020202020204" pitchFamily="34" charset="0"/>
              <a:cs typeface="Arial" panose="020B0604020202020204" pitchFamily="34" charset="0"/>
            </a:endParaRPr>
          </a:p>
          <a:p>
            <a:pPr marL="457200" lvl="1" indent="0" algn="ctr">
              <a:lnSpc>
                <a:spcPct val="100000"/>
              </a:lnSpc>
              <a:buNone/>
              <a:defRPr/>
            </a:pPr>
            <a:r>
              <a:rPr lang="en-GB" altLang="en-US" sz="2000" b="1" dirty="0">
                <a:solidFill>
                  <a:srgbClr val="00CCFF"/>
                </a:solidFill>
              </a:rPr>
              <a:t>This applies to all equality grounds</a:t>
            </a:r>
          </a:p>
          <a:p>
            <a:pPr marL="457200" lvl="1" indent="0">
              <a:lnSpc>
                <a:spcPct val="100000"/>
              </a:lnSpc>
              <a:buNone/>
              <a:defRPr/>
            </a:pPr>
            <a:endParaRPr lang="en-GB" altLang="en-US" sz="2000" dirty="0">
              <a:latin typeface="Arial" panose="020B0604020202020204" pitchFamily="34" charset="0"/>
              <a:cs typeface="Arial" panose="020B0604020202020204" pitchFamily="34" charset="0"/>
            </a:endParaRPr>
          </a:p>
          <a:p>
            <a:pPr marL="457200" lvl="1" indent="0">
              <a:lnSpc>
                <a:spcPct val="100000"/>
              </a:lnSpc>
              <a:buNone/>
              <a:defRPr/>
            </a:pPr>
            <a:endParaRPr lang="en-GB" altLang="en-US" sz="2000" dirty="0" smtClean="0">
              <a:latin typeface="Arial" panose="020B0604020202020204" pitchFamily="34" charset="0"/>
              <a:cs typeface="Arial" panose="020B0604020202020204" pitchFamily="34" charset="0"/>
            </a:endParaRPr>
          </a:p>
          <a:p>
            <a:pPr marL="14288" indent="0">
              <a:lnSpc>
                <a:spcPct val="80000"/>
              </a:lnSpc>
              <a:buNone/>
              <a:defRPr/>
            </a:pPr>
            <a:endParaRPr lang="en-GB" altLang="en-US" sz="2000" dirty="0">
              <a:latin typeface="Arial" panose="020B0604020202020204" pitchFamily="34" charset="0"/>
              <a:cs typeface="Arial" panose="020B0604020202020204" pitchFamily="34" charset="0"/>
            </a:endParaRPr>
          </a:p>
          <a:p>
            <a:pPr marL="609600" indent="-609600">
              <a:defRPr/>
            </a:pPr>
            <a:endParaRPr lang="en-GB" altLang="en-US" sz="2000" dirty="0">
              <a:latin typeface="Arial" panose="020B0604020202020204" pitchFamily="34" charset="0"/>
            </a:endParaRPr>
          </a:p>
        </p:txBody>
      </p:sp>
      <p:sp>
        <p:nvSpPr>
          <p:cNvPr id="4" name="Oval Callout 3"/>
          <p:cNvSpPr/>
          <p:nvPr/>
        </p:nvSpPr>
        <p:spPr>
          <a:xfrm rot="605574">
            <a:off x="280845" y="135988"/>
            <a:ext cx="4275918" cy="1405219"/>
          </a:xfrm>
          <a:prstGeom prst="wedgeEllipseCallout">
            <a:avLst>
              <a:gd name="adj1" fmla="val -36524"/>
              <a:gd name="adj2" fmla="val 77115"/>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900" dirty="0" smtClean="0">
                <a:solidFill>
                  <a:schemeClr val="tx1"/>
                </a:solidFill>
                <a:latin typeface="Berlin Sans FB Demi" panose="020E0802020502020306" pitchFamily="34" charset="0"/>
              </a:rPr>
              <a:t>Ah, sure it’s only a bit of banter….</a:t>
            </a:r>
            <a:endParaRPr lang="en-GB" sz="2900" dirty="0">
              <a:solidFill>
                <a:schemeClr val="tx1"/>
              </a:solidFill>
              <a:latin typeface="Berlin Sans FB Demi" panose="020E0802020502020306" pitchFamily="34" charset="0"/>
            </a:endParaRPr>
          </a:p>
        </p:txBody>
      </p:sp>
      <p:sp>
        <p:nvSpPr>
          <p:cNvPr id="5" name="Oval Callout 4"/>
          <p:cNvSpPr/>
          <p:nvPr/>
        </p:nvSpPr>
        <p:spPr>
          <a:xfrm rot="20734830">
            <a:off x="8189295" y="231086"/>
            <a:ext cx="3839289" cy="1215024"/>
          </a:xfrm>
          <a:prstGeom prst="wedgeEllipseCallout">
            <a:avLst>
              <a:gd name="adj1" fmla="val 46412"/>
              <a:gd name="adj2" fmla="val 60740"/>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000" dirty="0" smtClean="0">
                <a:solidFill>
                  <a:schemeClr val="tx1"/>
                </a:solidFill>
                <a:latin typeface="Berlin Sans FB Demi" panose="020E0802020502020306" pitchFamily="34" charset="0"/>
              </a:rPr>
              <a:t>Sure, I was only </a:t>
            </a:r>
            <a:r>
              <a:rPr lang="en-GB" sz="3000" dirty="0" err="1" smtClean="0">
                <a:solidFill>
                  <a:schemeClr val="tx1"/>
                </a:solidFill>
                <a:latin typeface="Berlin Sans FB Demi" panose="020E0802020502020306" pitchFamily="34" charset="0"/>
              </a:rPr>
              <a:t>slaggin</a:t>
            </a:r>
            <a:r>
              <a:rPr lang="en-GB" sz="3000" dirty="0" smtClean="0">
                <a:solidFill>
                  <a:schemeClr val="tx1"/>
                </a:solidFill>
                <a:latin typeface="Berlin Sans FB Demi" panose="020E0802020502020306" pitchFamily="34" charset="0"/>
              </a:rPr>
              <a:t>’!</a:t>
            </a:r>
            <a:endParaRPr lang="en-GB" sz="3000" dirty="0">
              <a:solidFill>
                <a:schemeClr val="tx1"/>
              </a:solidFill>
              <a:latin typeface="Berlin Sans FB Demi" panose="020E0802020502020306" pitchFamily="34" charset="0"/>
            </a:endParaRPr>
          </a:p>
        </p:txBody>
      </p:sp>
    </p:spTree>
    <p:extLst>
      <p:ext uri="{BB962C8B-B14F-4D97-AF65-F5344CB8AC3E}">
        <p14:creationId xmlns:p14="http://schemas.microsoft.com/office/powerpoint/2010/main" val="41033473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GB"/>
          </a:p>
        </p:txBody>
      </p:sp>
      <p:pic>
        <p:nvPicPr>
          <p:cNvPr id="6" name="Picture 2"/>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374490" y="339812"/>
            <a:ext cx="8174399" cy="5475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785566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99EBA3-2C4E-DA40-8238-041017199787}"/>
              </a:ext>
            </a:extLst>
          </p:cNvPr>
          <p:cNvSpPr>
            <a:spLocks noGrp="1"/>
          </p:cNvSpPr>
          <p:nvPr>
            <p:ph type="title"/>
          </p:nvPr>
        </p:nvSpPr>
        <p:spPr>
          <a:xfrm>
            <a:off x="838200" y="365126"/>
            <a:ext cx="10515600" cy="973818"/>
          </a:xfrm>
        </p:spPr>
        <p:txBody>
          <a:bodyPr>
            <a:normAutofit/>
          </a:bodyPr>
          <a:lstStyle/>
          <a:p>
            <a:pPr algn="ctr"/>
            <a:r>
              <a:rPr lang="en-US" sz="4800" b="1" dirty="0" smtClean="0"/>
              <a:t>Informal &amp; Formal Approach</a:t>
            </a:r>
            <a:endParaRPr lang="en-US" sz="4800" b="1" dirty="0"/>
          </a:p>
        </p:txBody>
      </p:sp>
      <p:sp>
        <p:nvSpPr>
          <p:cNvPr id="3" name="Content Placeholder 2">
            <a:extLst>
              <a:ext uri="{FF2B5EF4-FFF2-40B4-BE49-F238E27FC236}">
                <a16:creationId xmlns:a16="http://schemas.microsoft.com/office/drawing/2014/main" id="{C4ED649C-40AD-DE48-9517-3C9916709B90}"/>
              </a:ext>
            </a:extLst>
          </p:cNvPr>
          <p:cNvSpPr>
            <a:spLocks noGrp="1"/>
          </p:cNvSpPr>
          <p:nvPr>
            <p:ph idx="1"/>
          </p:nvPr>
        </p:nvSpPr>
        <p:spPr>
          <a:xfrm>
            <a:off x="928253" y="1208314"/>
            <a:ext cx="10583390" cy="4686049"/>
          </a:xfrm>
        </p:spPr>
        <p:txBody>
          <a:bodyPr>
            <a:noAutofit/>
          </a:bodyPr>
          <a:lstStyle/>
          <a:p>
            <a:pPr marL="14288" indent="0">
              <a:lnSpc>
                <a:spcPct val="100000"/>
              </a:lnSpc>
              <a:spcBef>
                <a:spcPts val="0"/>
              </a:spcBef>
              <a:buNone/>
              <a:defRPr/>
            </a:pPr>
            <a:r>
              <a:rPr lang="en-GB" altLang="en-US" sz="2200" dirty="0" smtClean="0">
                <a:latin typeface="Arial" panose="020B0604020202020204" pitchFamily="34" charset="0"/>
                <a:cs typeface="Arial" panose="020B0604020202020204" pitchFamily="34" charset="0"/>
              </a:rPr>
              <a:t>Informal resolution is a very effective way to deal with a complaint and restore </a:t>
            </a:r>
            <a:r>
              <a:rPr lang="en-GB" altLang="en-US" sz="2200" dirty="0">
                <a:latin typeface="Arial" panose="020B0604020202020204" pitchFamily="34" charset="0"/>
                <a:cs typeface="Arial" panose="020B0604020202020204" pitchFamily="34" charset="0"/>
              </a:rPr>
              <a:t>effective working relations between the parties concerned as quickly as </a:t>
            </a:r>
            <a:r>
              <a:rPr lang="en-GB" altLang="en-US" sz="2200" dirty="0" smtClean="0">
                <a:latin typeface="Arial" panose="020B0604020202020204" pitchFamily="34" charset="0"/>
                <a:cs typeface="Arial" panose="020B0604020202020204" pitchFamily="34" charset="0"/>
              </a:rPr>
              <a:t>possible.</a:t>
            </a:r>
          </a:p>
          <a:p>
            <a:pPr marL="14288" indent="0">
              <a:lnSpc>
                <a:spcPct val="100000"/>
              </a:lnSpc>
              <a:spcBef>
                <a:spcPts val="0"/>
              </a:spcBef>
              <a:buNone/>
              <a:defRPr/>
            </a:pPr>
            <a:r>
              <a:rPr lang="en-GB" sz="2200" dirty="0" smtClean="0">
                <a:latin typeface="Arial" panose="020B0604020202020204" pitchFamily="34" charset="0"/>
                <a:cs typeface="Arial" panose="020B0604020202020204" pitchFamily="34" charset="0"/>
              </a:rPr>
              <a:t>Employees have a number of options available:</a:t>
            </a:r>
          </a:p>
          <a:p>
            <a:pPr marL="14288" indent="0">
              <a:lnSpc>
                <a:spcPct val="100000"/>
              </a:lnSpc>
              <a:spcBef>
                <a:spcPts val="0"/>
              </a:spcBef>
              <a:buNone/>
              <a:defRPr/>
            </a:pPr>
            <a:endParaRPr lang="en-GB" sz="2200" dirty="0" smtClean="0">
              <a:latin typeface="Arial" panose="020B0604020202020204" pitchFamily="34" charset="0"/>
              <a:cs typeface="Arial" panose="020B0604020202020204" pitchFamily="34" charset="0"/>
            </a:endParaRPr>
          </a:p>
          <a:p>
            <a:pPr marL="928688" lvl="1" indent="-457200">
              <a:lnSpc>
                <a:spcPct val="100000"/>
              </a:lnSpc>
              <a:spcBef>
                <a:spcPts val="0"/>
              </a:spcBef>
              <a:buFont typeface="+mj-lt"/>
              <a:buAutoNum type="arabicPeriod"/>
              <a:defRPr/>
            </a:pPr>
            <a:r>
              <a:rPr lang="en-GB" sz="2200" dirty="0" smtClean="0">
                <a:latin typeface="Arial" panose="020B0604020202020204" pitchFamily="34" charset="0"/>
                <a:cs typeface="Arial" panose="020B0604020202020204" pitchFamily="34" charset="0"/>
              </a:rPr>
              <a:t>Approach the </a:t>
            </a:r>
            <a:r>
              <a:rPr lang="en-GB" sz="2200" dirty="0">
                <a:latin typeface="Arial" panose="020B0604020202020204" pitchFamily="34" charset="0"/>
                <a:cs typeface="Arial" panose="020B0604020202020204" pitchFamily="34" charset="0"/>
              </a:rPr>
              <a:t>person </a:t>
            </a:r>
            <a:r>
              <a:rPr lang="en-GB" sz="2200" dirty="0" smtClean="0">
                <a:latin typeface="Arial" panose="020B0604020202020204" pitchFamily="34" charset="0"/>
                <a:cs typeface="Arial" panose="020B0604020202020204" pitchFamily="34" charset="0"/>
              </a:rPr>
              <a:t>directly; or</a:t>
            </a:r>
          </a:p>
          <a:p>
            <a:pPr marL="928688" lvl="1" indent="-457200">
              <a:lnSpc>
                <a:spcPct val="100000"/>
              </a:lnSpc>
              <a:spcBef>
                <a:spcPts val="0"/>
              </a:spcBef>
              <a:buFont typeface="+mj-lt"/>
              <a:buAutoNum type="arabicPeriod"/>
              <a:defRPr/>
            </a:pPr>
            <a:r>
              <a:rPr lang="en-GB" sz="2200" dirty="0" smtClean="0">
                <a:latin typeface="Arial" panose="020B0604020202020204" pitchFamily="34" charset="0"/>
                <a:cs typeface="Arial" panose="020B0604020202020204" pitchFamily="34" charset="0"/>
              </a:rPr>
              <a:t>Seek </a:t>
            </a:r>
            <a:r>
              <a:rPr lang="en-GB" sz="2200" dirty="0">
                <a:latin typeface="Arial" panose="020B0604020202020204" pitchFamily="34" charset="0"/>
                <a:cs typeface="Arial" panose="020B0604020202020204" pitchFamily="34" charset="0"/>
              </a:rPr>
              <a:t>confidential advice, assistance or support of their line manager, </a:t>
            </a:r>
            <a:r>
              <a:rPr lang="en-GB" sz="2200" dirty="0" smtClean="0">
                <a:latin typeface="Arial" panose="020B0604020202020204" pitchFamily="34" charset="0"/>
                <a:cs typeface="Arial" panose="020B0604020202020204" pitchFamily="34" charset="0"/>
              </a:rPr>
              <a:t>trade union representative, </a:t>
            </a:r>
            <a:r>
              <a:rPr lang="en-GB" sz="2200" dirty="0">
                <a:latin typeface="Arial" panose="020B0604020202020204" pitchFamily="34" charset="0"/>
                <a:cs typeface="Arial" panose="020B0604020202020204" pitchFamily="34" charset="0"/>
              </a:rPr>
              <a:t>or </a:t>
            </a:r>
            <a:r>
              <a:rPr lang="en-GB" sz="2200" dirty="0" smtClean="0">
                <a:latin typeface="Arial" panose="020B0604020202020204" pitchFamily="34" charset="0"/>
                <a:cs typeface="Arial" panose="020B0604020202020204" pitchFamily="34" charset="0"/>
              </a:rPr>
              <a:t>a fellow officer; or</a:t>
            </a:r>
          </a:p>
          <a:p>
            <a:pPr marL="928688" lvl="1" indent="-457200">
              <a:lnSpc>
                <a:spcPct val="100000"/>
              </a:lnSpc>
              <a:spcBef>
                <a:spcPts val="0"/>
              </a:spcBef>
              <a:buFont typeface="+mj-lt"/>
              <a:buAutoNum type="arabicPeriod"/>
              <a:defRPr/>
            </a:pPr>
            <a:r>
              <a:rPr lang="en-GB" sz="2200" dirty="0" smtClean="0">
                <a:latin typeface="Arial" panose="020B0604020202020204" pitchFamily="34" charset="0"/>
                <a:cs typeface="Arial" panose="020B0604020202020204" pitchFamily="34" charset="0"/>
              </a:rPr>
              <a:t>Mediation –an </a:t>
            </a:r>
            <a:r>
              <a:rPr lang="en-GB" sz="2200" dirty="0">
                <a:latin typeface="Arial" panose="020B0604020202020204" pitchFamily="34" charset="0"/>
                <a:cs typeface="Arial" panose="020B0604020202020204" pitchFamily="34" charset="0"/>
              </a:rPr>
              <a:t>agreed process entered into voluntarily, in which an independent experienced intermediary assists participants who are in </a:t>
            </a:r>
            <a:r>
              <a:rPr lang="en-GB" sz="2200" dirty="0" smtClean="0">
                <a:latin typeface="Arial" panose="020B0604020202020204" pitchFamily="34" charset="0"/>
                <a:cs typeface="Arial" panose="020B0604020202020204" pitchFamily="34" charset="0"/>
              </a:rPr>
              <a:t>dispute.</a:t>
            </a:r>
          </a:p>
          <a:p>
            <a:pPr marL="928688" lvl="1" indent="-457200">
              <a:lnSpc>
                <a:spcPct val="100000"/>
              </a:lnSpc>
              <a:spcBef>
                <a:spcPts val="0"/>
              </a:spcBef>
              <a:buFont typeface="+mj-lt"/>
              <a:buAutoNum type="arabicPeriod"/>
              <a:defRPr/>
            </a:pPr>
            <a:endParaRPr lang="en-GB" sz="2200" dirty="0" smtClean="0">
              <a:latin typeface="Arial" panose="020B0604020202020204" pitchFamily="34" charset="0"/>
              <a:cs typeface="Arial" panose="020B0604020202020204" pitchFamily="34" charset="0"/>
            </a:endParaRPr>
          </a:p>
          <a:p>
            <a:pPr marL="14288" indent="0">
              <a:lnSpc>
                <a:spcPct val="100000"/>
              </a:lnSpc>
              <a:spcBef>
                <a:spcPts val="0"/>
              </a:spcBef>
              <a:buNone/>
              <a:defRPr/>
            </a:pPr>
            <a:r>
              <a:rPr lang="en-GB" altLang="en-US" sz="2200" dirty="0" smtClean="0">
                <a:latin typeface="Arial" panose="020B0604020202020204" pitchFamily="34" charset="0"/>
                <a:cs typeface="Arial" panose="020B0604020202020204" pitchFamily="34" charset="0"/>
              </a:rPr>
              <a:t>The formal procedure </a:t>
            </a:r>
            <a:r>
              <a:rPr lang="en-GB" altLang="en-US" sz="2200" dirty="0">
                <a:latin typeface="Arial" panose="020B0604020202020204" pitchFamily="34" charset="0"/>
                <a:cs typeface="Arial" panose="020B0604020202020204" pitchFamily="34" charset="0"/>
              </a:rPr>
              <a:t>can be used when it is either impractical to reach an informal resolution and/or the nature of the alleged unacceptable behaviour requires a more formal approach.</a:t>
            </a:r>
          </a:p>
          <a:p>
            <a:pPr marL="811213" indent="-457200">
              <a:lnSpc>
                <a:spcPct val="100000"/>
              </a:lnSpc>
              <a:spcBef>
                <a:spcPts val="0"/>
              </a:spcBef>
              <a:buFont typeface="+mj-lt"/>
              <a:buAutoNum type="arabicParenR"/>
              <a:defRPr/>
            </a:pPr>
            <a:endParaRPr lang="en-GB"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58120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1108364" y="1634981"/>
            <a:ext cx="9033163" cy="2243846"/>
          </a:xfrm>
        </p:spPr>
        <p:txBody>
          <a:bodyPr>
            <a:noAutofit/>
          </a:bodyPr>
          <a:lstStyle/>
          <a:p>
            <a:r>
              <a:rPr lang="en-GB" sz="9600" dirty="0" smtClean="0"/>
              <a:t>Exercises</a:t>
            </a:r>
            <a:endParaRPr lang="en-GB" sz="9600" dirty="0"/>
          </a:p>
        </p:txBody>
      </p:sp>
    </p:spTree>
    <p:extLst>
      <p:ext uri="{BB962C8B-B14F-4D97-AF65-F5344CB8AC3E}">
        <p14:creationId xmlns:p14="http://schemas.microsoft.com/office/powerpoint/2010/main" val="27086989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2221321"/>
          </a:xfrm>
        </p:spPr>
        <p:txBody>
          <a:bodyPr>
            <a:noAutofit/>
          </a:bodyPr>
          <a:lstStyle/>
          <a:p>
            <a:r>
              <a:rPr lang="en-GB" sz="2800" b="1" dirty="0" smtClean="0"/>
              <a:t>Pauline feels that she has been the victim of bullying in the workplace and doesn’t feel able to talk to the individual involved about it.  There are several steps she can take to deal with this situation.  </a:t>
            </a:r>
            <a:br>
              <a:rPr lang="en-GB" sz="2800" b="1" dirty="0" smtClean="0"/>
            </a:br>
            <a:r>
              <a:rPr lang="en-GB" sz="2800" b="1" dirty="0"/>
              <a:t/>
            </a:r>
            <a:br>
              <a:rPr lang="en-GB" sz="2800" b="1" dirty="0"/>
            </a:br>
            <a:r>
              <a:rPr lang="en-GB" sz="2800" b="1" dirty="0" smtClean="0"/>
              <a:t>In what order should she carry these out?</a:t>
            </a:r>
            <a:endParaRPr lang="en-GB" sz="2800" b="1" dirty="0"/>
          </a:p>
        </p:txBody>
      </p:sp>
      <p:sp>
        <p:nvSpPr>
          <p:cNvPr id="3" name="Content Placeholder 2"/>
          <p:cNvSpPr>
            <a:spLocks noGrp="1"/>
          </p:cNvSpPr>
          <p:nvPr>
            <p:ph idx="1"/>
          </p:nvPr>
        </p:nvSpPr>
        <p:spPr>
          <a:xfrm>
            <a:off x="838200" y="3135086"/>
            <a:ext cx="10515600" cy="2677885"/>
          </a:xfrm>
          <a:solidFill>
            <a:schemeClr val="accent6">
              <a:lumMod val="40000"/>
              <a:lumOff val="60000"/>
            </a:schemeClr>
          </a:solidFill>
        </p:spPr>
        <p:txBody>
          <a:bodyPr>
            <a:normAutofit lnSpcReduction="10000"/>
          </a:bodyPr>
          <a:lstStyle/>
          <a:p>
            <a:pPr marL="530225" lvl="2" indent="-530225">
              <a:buFont typeface="+mj-lt"/>
              <a:buAutoNum type="arabicPeriod"/>
              <a:defRPr/>
            </a:pPr>
            <a:r>
              <a:rPr lang="en-GB" altLang="en-US" sz="2400" dirty="0" smtClean="0">
                <a:latin typeface="Arial" panose="020B0604020202020204" pitchFamily="34" charset="0"/>
                <a:ea typeface="ＭＳ Ｐゴシック" panose="020B0600070205080204" pitchFamily="34" charset="-128"/>
                <a:cs typeface="Arial" panose="020B0604020202020204" pitchFamily="34" charset="0"/>
              </a:rPr>
              <a:t>Appeal against the decision</a:t>
            </a:r>
            <a:endParaRPr lang="en-GB" altLang="en-US" sz="2400" dirty="0">
              <a:latin typeface="Arial" panose="020B0604020202020204" pitchFamily="34" charset="0"/>
              <a:ea typeface="ＭＳ Ｐゴシック" panose="020B0600070205080204" pitchFamily="34" charset="-128"/>
              <a:cs typeface="Arial" panose="020B0604020202020204" pitchFamily="34" charset="0"/>
            </a:endParaRPr>
          </a:p>
          <a:p>
            <a:pPr marL="530225" lvl="2" indent="-530225">
              <a:buFont typeface="Calibri" panose="020F0502020204030204" pitchFamily="34" charset="0"/>
              <a:buAutoNum type="arabicPeriod"/>
              <a:defRPr/>
            </a:pPr>
            <a:endParaRPr lang="en-GB" altLang="en-US" sz="2400" dirty="0">
              <a:latin typeface="Arial" panose="020B0604020202020204" pitchFamily="34" charset="0"/>
              <a:ea typeface="ＭＳ Ｐゴシック" panose="020B0600070205080204" pitchFamily="34" charset="-128"/>
              <a:cs typeface="Arial" panose="020B0604020202020204" pitchFamily="34" charset="0"/>
            </a:endParaRPr>
          </a:p>
          <a:p>
            <a:pPr marL="530225" lvl="2" indent="-530225">
              <a:buFont typeface="Calibri" panose="020F0502020204030204" pitchFamily="34" charset="0"/>
              <a:buAutoNum type="arabicPeriod"/>
              <a:defRPr/>
            </a:pPr>
            <a:r>
              <a:rPr lang="en-GB" altLang="en-US" sz="2400" dirty="0" smtClean="0">
                <a:latin typeface="Arial" panose="020B0604020202020204" pitchFamily="34" charset="0"/>
                <a:ea typeface="ＭＳ Ｐゴシック" panose="020B0600070205080204" pitchFamily="34" charset="-128"/>
                <a:cs typeface="Arial" panose="020B0604020202020204" pitchFamily="34" charset="0"/>
              </a:rPr>
              <a:t>Raise a formal complaint of bullying against the individual</a:t>
            </a:r>
            <a:endParaRPr lang="en-GB" altLang="en-US" sz="2400" dirty="0">
              <a:latin typeface="Arial" panose="020B0604020202020204" pitchFamily="34" charset="0"/>
              <a:ea typeface="ＭＳ Ｐゴシック" panose="020B0600070205080204" pitchFamily="34" charset="-128"/>
              <a:cs typeface="Arial" panose="020B0604020202020204" pitchFamily="34" charset="0"/>
            </a:endParaRPr>
          </a:p>
          <a:p>
            <a:pPr marL="530225" lvl="2" indent="-530225">
              <a:buFont typeface="Calibri" panose="020F0502020204030204" pitchFamily="34" charset="0"/>
              <a:buAutoNum type="arabicPeriod"/>
              <a:defRPr/>
            </a:pPr>
            <a:endParaRPr lang="en-GB" altLang="en-US" sz="2400" dirty="0">
              <a:latin typeface="Arial" panose="020B0604020202020204" pitchFamily="34" charset="0"/>
              <a:ea typeface="ＭＳ Ｐゴシック" panose="020B0600070205080204" pitchFamily="34" charset="-128"/>
              <a:cs typeface="Arial" panose="020B0604020202020204" pitchFamily="34" charset="0"/>
            </a:endParaRPr>
          </a:p>
          <a:p>
            <a:pPr marL="530225" lvl="2" indent="-530225">
              <a:buFont typeface="Calibri" panose="020F0502020204030204" pitchFamily="34" charset="0"/>
              <a:buAutoNum type="arabicPeriod"/>
              <a:defRPr/>
            </a:pPr>
            <a:r>
              <a:rPr lang="en-GB" altLang="en-US" sz="2400" dirty="0" smtClean="0">
                <a:latin typeface="Arial" panose="020B0604020202020204" pitchFamily="34" charset="0"/>
                <a:ea typeface="ＭＳ Ｐゴシック" panose="020B0600070205080204" pitchFamily="34" charset="-128"/>
                <a:cs typeface="Arial" panose="020B0604020202020204" pitchFamily="34" charset="0"/>
              </a:rPr>
              <a:t>Speak informally to an appropriate person</a:t>
            </a:r>
            <a:endParaRPr lang="en-GB" altLang="en-US" sz="2400" dirty="0">
              <a:latin typeface="Arial" panose="020B0604020202020204" pitchFamily="34" charset="0"/>
              <a:ea typeface="ＭＳ Ｐゴシック" panose="020B0600070205080204" pitchFamily="34" charset="-128"/>
              <a:cs typeface="Arial" panose="020B0604020202020204" pitchFamily="34" charset="0"/>
            </a:endParaRPr>
          </a:p>
          <a:p>
            <a:pPr marL="530225" lvl="2" indent="-530225">
              <a:buFont typeface="Calibri" panose="020F0502020204030204" pitchFamily="34" charset="0"/>
              <a:buAutoNum type="arabicPeriod"/>
              <a:defRPr/>
            </a:pPr>
            <a:endParaRPr lang="en-GB" altLang="en-US" sz="2400" dirty="0">
              <a:latin typeface="Arial" panose="020B0604020202020204" pitchFamily="34" charset="0"/>
              <a:ea typeface="ＭＳ Ｐゴシック" panose="020B0600070205080204" pitchFamily="34" charset="-128"/>
              <a:cs typeface="Arial" panose="020B0604020202020204" pitchFamily="34" charset="0"/>
            </a:endParaRPr>
          </a:p>
          <a:p>
            <a:pPr marL="530225" lvl="2" indent="-530225">
              <a:buFont typeface="Calibri" panose="020F0502020204030204" pitchFamily="34" charset="0"/>
              <a:buAutoNum type="arabicPeriod"/>
              <a:defRPr/>
            </a:pPr>
            <a:r>
              <a:rPr lang="en-GB" altLang="en-US" sz="2400" dirty="0" smtClean="0">
                <a:latin typeface="Arial" panose="020B0604020202020204" pitchFamily="34" charset="0"/>
                <a:ea typeface="ＭＳ Ｐゴシック" panose="020B0600070205080204" pitchFamily="34" charset="-128"/>
                <a:cs typeface="Arial" panose="020B0604020202020204" pitchFamily="34" charset="0"/>
              </a:rPr>
              <a:t>Attend a formal meeting to discuss her complaint</a:t>
            </a:r>
            <a:endParaRPr lang="en-GB" altLang="en-US" sz="2400" dirty="0">
              <a:latin typeface="Arial" panose="020B0604020202020204" pitchFamily="34" charset="0"/>
              <a:ea typeface="ＭＳ Ｐゴシック" panose="020B0600070205080204" pitchFamily="34" charset="-128"/>
              <a:cs typeface="Arial" panose="020B0604020202020204" pitchFamily="34" charset="0"/>
            </a:endParaRPr>
          </a:p>
          <a:p>
            <a:endParaRPr lang="en-GB"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039000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83458"/>
            <a:ext cx="10515600" cy="2743200"/>
          </a:xfrm>
        </p:spPr>
        <p:txBody>
          <a:bodyPr>
            <a:normAutofit fontScale="90000"/>
          </a:bodyPr>
          <a:lstStyle/>
          <a:p>
            <a:r>
              <a:rPr lang="en-GB" sz="2200" b="1" dirty="0" smtClean="0"/>
              <a:t>Harry is approached by a member of his team, James, to say that he’s being harassed because of his age.  He’s quite a bit older than his colleagues and John is furious that they would make jokes about him behind his back.  Harry plans to get to the bottom of this and thinks about speaking to the team as a group (including James) straight away to put an end to this behaviour.  Harry  reflects on the situation and decides to have an informal approach to address the issue.</a:t>
            </a:r>
            <a:br>
              <a:rPr lang="en-GB" sz="2200" b="1" dirty="0" smtClean="0"/>
            </a:br>
            <a:r>
              <a:rPr lang="en-GB" sz="2700" b="1" dirty="0" smtClean="0"/>
              <a:t/>
            </a:r>
            <a:br>
              <a:rPr lang="en-GB" sz="2700" b="1" dirty="0" smtClean="0"/>
            </a:br>
            <a:r>
              <a:rPr lang="en-GB" sz="2200" b="1" dirty="0" smtClean="0"/>
              <a:t>Why is it best to adopt a </a:t>
            </a:r>
            <a:r>
              <a:rPr lang="en-GB" sz="2200" b="1" dirty="0"/>
              <a:t>prompt, informal, ‘quiet word’ </a:t>
            </a:r>
            <a:r>
              <a:rPr lang="en-GB" sz="2200" b="1" dirty="0" smtClean="0"/>
              <a:t>approach to issues of harassment and bullying instead of a ‘team meeting’ approach? </a:t>
            </a:r>
            <a:br>
              <a:rPr lang="en-GB" sz="2200" b="1" dirty="0" smtClean="0"/>
            </a:br>
            <a:r>
              <a:rPr lang="en-GB" sz="800" b="1" dirty="0" smtClean="0"/>
              <a:t/>
            </a:r>
            <a:br>
              <a:rPr lang="en-GB" sz="800" b="1" dirty="0" smtClean="0"/>
            </a:br>
            <a:r>
              <a:rPr lang="en-GB" sz="2200" i="1" dirty="0" smtClean="0"/>
              <a:t>Select one or more options</a:t>
            </a:r>
            <a:r>
              <a:rPr lang="en-GB" sz="2000" b="1" dirty="0" smtClean="0"/>
              <a:t/>
            </a:r>
            <a:br>
              <a:rPr lang="en-GB" sz="2000" b="1" dirty="0" smtClean="0"/>
            </a:br>
            <a:endParaRPr lang="en-GB" sz="2000" b="1" dirty="0"/>
          </a:p>
        </p:txBody>
      </p:sp>
      <p:sp>
        <p:nvSpPr>
          <p:cNvPr id="3" name="Content Placeholder 2"/>
          <p:cNvSpPr>
            <a:spLocks noGrp="1"/>
          </p:cNvSpPr>
          <p:nvPr>
            <p:ph idx="1"/>
          </p:nvPr>
        </p:nvSpPr>
        <p:spPr>
          <a:xfrm>
            <a:off x="838200" y="3278777"/>
            <a:ext cx="10515600" cy="2586447"/>
          </a:xfrm>
          <a:solidFill>
            <a:schemeClr val="accent6">
              <a:lumMod val="40000"/>
              <a:lumOff val="60000"/>
            </a:schemeClr>
          </a:solidFill>
        </p:spPr>
        <p:txBody>
          <a:bodyPr>
            <a:normAutofit fontScale="92500"/>
          </a:bodyPr>
          <a:lstStyle/>
          <a:p>
            <a:pPr marL="530225" lvl="2" indent="-530225">
              <a:buFont typeface="+mj-lt"/>
              <a:buAutoNum type="alphaLcParenR"/>
              <a:defRPr/>
            </a:pPr>
            <a:r>
              <a:rPr lang="en-GB" altLang="en-US" dirty="0" smtClean="0">
                <a:latin typeface="Arial" panose="020B0604020202020204" pitchFamily="34" charset="0"/>
                <a:ea typeface="ＭＳ Ｐゴシック" panose="020B0600070205080204" pitchFamily="34" charset="-128"/>
                <a:cs typeface="Arial" panose="020B0604020202020204" pitchFamily="34" charset="0"/>
              </a:rPr>
              <a:t>It protects and respects the feelings of the person carrying out the harassment or bullying</a:t>
            </a:r>
            <a:endParaRPr lang="en-GB" altLang="en-US" dirty="0">
              <a:latin typeface="Arial" panose="020B0604020202020204" pitchFamily="34" charset="0"/>
              <a:ea typeface="ＭＳ Ｐゴシック" panose="020B0600070205080204" pitchFamily="34" charset="-128"/>
              <a:cs typeface="Arial" panose="020B0604020202020204" pitchFamily="34" charset="0"/>
            </a:endParaRPr>
          </a:p>
          <a:p>
            <a:pPr marL="530225" lvl="2" indent="-530225">
              <a:buFont typeface="+mj-lt"/>
              <a:buAutoNum type="alphaLcParenR"/>
              <a:defRPr/>
            </a:pPr>
            <a:endParaRPr lang="en-GB" altLang="en-US" dirty="0">
              <a:latin typeface="Arial" panose="020B0604020202020204" pitchFamily="34" charset="0"/>
              <a:ea typeface="ＭＳ Ｐゴシック" panose="020B0600070205080204" pitchFamily="34" charset="-128"/>
              <a:cs typeface="Arial" panose="020B0604020202020204" pitchFamily="34" charset="0"/>
            </a:endParaRPr>
          </a:p>
          <a:p>
            <a:pPr marL="530225" lvl="2" indent="-530225">
              <a:buFont typeface="+mj-lt"/>
              <a:buAutoNum type="alphaLcParenR"/>
              <a:defRPr/>
            </a:pPr>
            <a:r>
              <a:rPr lang="en-GB" altLang="en-US" dirty="0" smtClean="0">
                <a:latin typeface="Arial" panose="020B0604020202020204" pitchFamily="34" charset="0"/>
                <a:ea typeface="ＭＳ Ｐゴシック" panose="020B0600070205080204" pitchFamily="34" charset="-128"/>
                <a:cs typeface="Arial" panose="020B0604020202020204" pitchFamily="34" charset="0"/>
              </a:rPr>
              <a:t>It gives the person accused of harassment or bulling the chance to apologise</a:t>
            </a:r>
            <a:endParaRPr lang="en-GB" altLang="en-US" dirty="0">
              <a:latin typeface="Arial" panose="020B0604020202020204" pitchFamily="34" charset="0"/>
              <a:ea typeface="ＭＳ Ｐゴシック" panose="020B0600070205080204" pitchFamily="34" charset="-128"/>
              <a:cs typeface="Arial" panose="020B0604020202020204" pitchFamily="34" charset="0"/>
            </a:endParaRPr>
          </a:p>
          <a:p>
            <a:pPr marL="530225" lvl="2" indent="-530225">
              <a:buFont typeface="+mj-lt"/>
              <a:buAutoNum type="alphaLcParenR"/>
              <a:defRPr/>
            </a:pPr>
            <a:endParaRPr lang="en-GB" altLang="en-US" dirty="0">
              <a:latin typeface="Arial" panose="020B0604020202020204" pitchFamily="34" charset="0"/>
              <a:ea typeface="ＭＳ Ｐゴシック" panose="020B0600070205080204" pitchFamily="34" charset="-128"/>
              <a:cs typeface="Arial" panose="020B0604020202020204" pitchFamily="34" charset="0"/>
            </a:endParaRPr>
          </a:p>
          <a:p>
            <a:pPr marL="530225" lvl="2" indent="-530225">
              <a:buFont typeface="+mj-lt"/>
              <a:buAutoNum type="alphaLcParenR"/>
              <a:defRPr/>
            </a:pPr>
            <a:r>
              <a:rPr lang="en-GB" altLang="en-US" dirty="0" smtClean="0">
                <a:latin typeface="Arial" panose="020B0604020202020204" pitchFamily="34" charset="0"/>
                <a:ea typeface="ＭＳ Ｐゴシック" panose="020B0600070205080204" pitchFamily="34" charset="-128"/>
                <a:cs typeface="Arial" panose="020B0604020202020204" pitchFamily="34" charset="0"/>
              </a:rPr>
              <a:t>It stops the situation escalating</a:t>
            </a:r>
            <a:endParaRPr lang="en-GB" altLang="en-US" dirty="0">
              <a:latin typeface="Arial" panose="020B0604020202020204" pitchFamily="34" charset="0"/>
              <a:ea typeface="ＭＳ Ｐゴシック" panose="020B0600070205080204" pitchFamily="34" charset="-128"/>
              <a:cs typeface="Arial" panose="020B0604020202020204" pitchFamily="34" charset="0"/>
            </a:endParaRPr>
          </a:p>
          <a:p>
            <a:pPr marL="530225" lvl="2" indent="-530225">
              <a:buFont typeface="+mj-lt"/>
              <a:buAutoNum type="alphaLcParenR"/>
              <a:defRPr/>
            </a:pPr>
            <a:endParaRPr lang="en-GB" altLang="en-US" dirty="0">
              <a:latin typeface="Arial" panose="020B0604020202020204" pitchFamily="34" charset="0"/>
              <a:ea typeface="ＭＳ Ｐゴシック" panose="020B0600070205080204" pitchFamily="34" charset="-128"/>
              <a:cs typeface="Arial" panose="020B0604020202020204" pitchFamily="34" charset="0"/>
            </a:endParaRPr>
          </a:p>
          <a:p>
            <a:pPr marL="530225" lvl="2" indent="-530225">
              <a:buFont typeface="+mj-lt"/>
              <a:buAutoNum type="alphaLcParenR"/>
              <a:defRPr/>
            </a:pPr>
            <a:r>
              <a:rPr lang="en-GB" altLang="en-US" dirty="0" smtClean="0">
                <a:latin typeface="Arial" panose="020B0604020202020204" pitchFamily="34" charset="0"/>
                <a:ea typeface="ＭＳ Ｐゴシック" panose="020B0600070205080204" pitchFamily="34" charset="-128"/>
                <a:cs typeface="Arial" panose="020B0604020202020204" pitchFamily="34" charset="0"/>
              </a:rPr>
              <a:t>It avoids a potentially stressful and lengthy dignity at work complaint or disciplinary process</a:t>
            </a:r>
            <a:endParaRPr lang="en-GB" altLang="en-US" dirty="0">
              <a:latin typeface="Arial" panose="020B0604020202020204" pitchFamily="34" charset="0"/>
              <a:ea typeface="ＭＳ Ｐゴシック" panose="020B0600070205080204" pitchFamily="34" charset="-128"/>
              <a:cs typeface="Arial" panose="020B0604020202020204" pitchFamily="34" charset="0"/>
            </a:endParaRPr>
          </a:p>
          <a:p>
            <a:endParaRPr lang="en-GB" sz="3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2494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1183456"/>
          </a:xfrm>
        </p:spPr>
        <p:txBody>
          <a:bodyPr>
            <a:normAutofit fontScale="90000"/>
          </a:bodyPr>
          <a:lstStyle/>
          <a:p>
            <a:r>
              <a:rPr lang="en-GB" sz="4200" b="1" dirty="0" smtClean="0"/>
              <a:t>Which of the following statements about bullying is correct?</a:t>
            </a:r>
            <a:endParaRPr lang="en-GB" sz="4200" b="1" dirty="0"/>
          </a:p>
        </p:txBody>
      </p:sp>
      <p:sp>
        <p:nvSpPr>
          <p:cNvPr id="3" name="Content Placeholder 2"/>
          <p:cNvSpPr>
            <a:spLocks noGrp="1"/>
          </p:cNvSpPr>
          <p:nvPr>
            <p:ph idx="1"/>
          </p:nvPr>
        </p:nvSpPr>
        <p:spPr>
          <a:xfrm>
            <a:off x="838200" y="1825624"/>
            <a:ext cx="10515600" cy="3987347"/>
          </a:xfrm>
          <a:solidFill>
            <a:schemeClr val="accent6">
              <a:lumMod val="40000"/>
              <a:lumOff val="60000"/>
            </a:schemeClr>
          </a:solidFill>
        </p:spPr>
        <p:txBody>
          <a:bodyPr>
            <a:normAutofit fontScale="92500" lnSpcReduction="20000"/>
          </a:bodyPr>
          <a:lstStyle/>
          <a:p>
            <a:pPr marL="530225" lvl="2" indent="-530225">
              <a:buFont typeface="Calibri" panose="020F0502020204030204" pitchFamily="34" charset="0"/>
              <a:buAutoNum type="alphaLcParenR"/>
              <a:defRPr/>
            </a:pPr>
            <a:r>
              <a:rPr lang="en-GB" altLang="en-US" sz="3000" dirty="0" smtClean="0">
                <a:latin typeface="Arial" panose="020B0604020202020204" pitchFamily="34" charset="0"/>
                <a:ea typeface="ＭＳ Ｐゴシック" panose="020B0600070205080204" pitchFamily="34" charset="-128"/>
                <a:cs typeface="Arial" panose="020B0604020202020204" pitchFamily="34" charset="0"/>
              </a:rPr>
              <a:t>Because of their position of authority only managers are in a position to carry out bullying.</a:t>
            </a:r>
            <a:endParaRPr lang="en-GB" altLang="en-US" sz="3000" dirty="0">
              <a:latin typeface="Arial" panose="020B0604020202020204" pitchFamily="34" charset="0"/>
              <a:ea typeface="ＭＳ Ｐゴシック" panose="020B0600070205080204" pitchFamily="34" charset="-128"/>
              <a:cs typeface="Arial" panose="020B0604020202020204" pitchFamily="34" charset="0"/>
            </a:endParaRPr>
          </a:p>
          <a:p>
            <a:pPr marL="530225" lvl="2" indent="-530225">
              <a:buFont typeface="Calibri" panose="020F0502020204030204" pitchFamily="34" charset="0"/>
              <a:buAutoNum type="alphaLcParenR"/>
              <a:defRPr/>
            </a:pPr>
            <a:endParaRPr lang="en-GB" altLang="en-US" sz="3000" dirty="0">
              <a:latin typeface="Arial" panose="020B0604020202020204" pitchFamily="34" charset="0"/>
              <a:ea typeface="ＭＳ Ｐゴシック" panose="020B0600070205080204" pitchFamily="34" charset="-128"/>
              <a:cs typeface="Arial" panose="020B0604020202020204" pitchFamily="34" charset="0"/>
            </a:endParaRPr>
          </a:p>
          <a:p>
            <a:pPr marL="530225" lvl="2" indent="-530225">
              <a:buFont typeface="Calibri" panose="020F0502020204030204" pitchFamily="34" charset="0"/>
              <a:buAutoNum type="alphaLcParenR"/>
              <a:defRPr/>
            </a:pPr>
            <a:r>
              <a:rPr lang="en-GB" altLang="en-US" sz="3000" dirty="0">
                <a:latin typeface="Arial" panose="020B0604020202020204" pitchFamily="34" charset="0"/>
                <a:ea typeface="ＭＳ Ｐゴシック" panose="020B0600070205080204" pitchFamily="34" charset="-128"/>
                <a:cs typeface="Arial" panose="020B0604020202020204" pitchFamily="34" charset="0"/>
              </a:rPr>
              <a:t>Because of their position of authority managers cannot be the victim of bullying by </a:t>
            </a:r>
            <a:r>
              <a:rPr lang="en-GB" altLang="en-US" sz="3000" dirty="0" smtClean="0">
                <a:latin typeface="Arial" panose="020B0604020202020204" pitchFamily="34" charset="0"/>
                <a:ea typeface="ＭＳ Ｐゴシック" panose="020B0600070205080204" pitchFamily="34" charset="-128"/>
                <a:cs typeface="Arial" panose="020B0604020202020204" pitchFamily="34" charset="0"/>
              </a:rPr>
              <a:t>subordinates.</a:t>
            </a:r>
            <a:endParaRPr lang="en-GB" altLang="en-US" sz="3000" dirty="0">
              <a:latin typeface="Arial" panose="020B0604020202020204" pitchFamily="34" charset="0"/>
              <a:ea typeface="ＭＳ Ｐゴシック" panose="020B0600070205080204" pitchFamily="34" charset="-128"/>
              <a:cs typeface="Arial" panose="020B0604020202020204" pitchFamily="34" charset="0"/>
            </a:endParaRPr>
          </a:p>
          <a:p>
            <a:pPr marL="530225" lvl="2" indent="-530225">
              <a:buFont typeface="Calibri" panose="020F0502020204030204" pitchFamily="34" charset="0"/>
              <a:buAutoNum type="alphaLcParenR"/>
              <a:defRPr/>
            </a:pPr>
            <a:endParaRPr lang="en-GB" altLang="en-US" sz="3000" dirty="0">
              <a:latin typeface="Arial" panose="020B0604020202020204" pitchFamily="34" charset="0"/>
              <a:ea typeface="ＭＳ Ｐゴシック" panose="020B0600070205080204" pitchFamily="34" charset="-128"/>
              <a:cs typeface="Arial" panose="020B0604020202020204" pitchFamily="34" charset="0"/>
            </a:endParaRPr>
          </a:p>
          <a:p>
            <a:pPr marL="530225" lvl="2" indent="-530225">
              <a:buFont typeface="Calibri" panose="020F0502020204030204" pitchFamily="34" charset="0"/>
              <a:buAutoNum type="alphaLcParenR"/>
              <a:defRPr/>
            </a:pPr>
            <a:r>
              <a:rPr lang="en-GB" altLang="en-US" sz="3000" dirty="0">
                <a:latin typeface="Arial" panose="020B0604020202020204" pitchFamily="34" charset="0"/>
                <a:ea typeface="ＭＳ Ｐゴシック" panose="020B0600070205080204" pitchFamily="34" charset="-128"/>
                <a:cs typeface="Arial" panose="020B0604020202020204" pitchFamily="34" charset="0"/>
              </a:rPr>
              <a:t>Despite their position of authority managers can be the victim of bullying by </a:t>
            </a:r>
            <a:r>
              <a:rPr lang="en-GB" altLang="en-US" sz="3000" dirty="0" smtClean="0">
                <a:latin typeface="Arial" panose="020B0604020202020204" pitchFamily="34" charset="0"/>
                <a:ea typeface="ＭＳ Ｐゴシック" panose="020B0600070205080204" pitchFamily="34" charset="-128"/>
                <a:cs typeface="Arial" panose="020B0604020202020204" pitchFamily="34" charset="0"/>
              </a:rPr>
              <a:t>subordinates.</a:t>
            </a:r>
            <a:endParaRPr lang="en-GB" altLang="en-US" sz="3000" dirty="0">
              <a:latin typeface="Arial" panose="020B0604020202020204" pitchFamily="34" charset="0"/>
              <a:ea typeface="ＭＳ Ｐゴシック" panose="020B0600070205080204" pitchFamily="34" charset="-128"/>
              <a:cs typeface="Arial" panose="020B0604020202020204" pitchFamily="34" charset="0"/>
            </a:endParaRPr>
          </a:p>
          <a:p>
            <a:pPr marL="530225" lvl="2" indent="-530225">
              <a:buFont typeface="Calibri" panose="020F0502020204030204" pitchFamily="34" charset="0"/>
              <a:buAutoNum type="alphaLcParenR"/>
              <a:defRPr/>
            </a:pPr>
            <a:endParaRPr lang="en-GB" altLang="en-US" sz="3000" dirty="0">
              <a:latin typeface="Arial" panose="020B0604020202020204" pitchFamily="34" charset="0"/>
              <a:ea typeface="ＭＳ Ｐゴシック" panose="020B0600070205080204" pitchFamily="34" charset="-128"/>
              <a:cs typeface="Arial" panose="020B0604020202020204" pitchFamily="34" charset="0"/>
            </a:endParaRPr>
          </a:p>
          <a:p>
            <a:pPr marL="530225" lvl="2" indent="-530225">
              <a:buFont typeface="Calibri" panose="020F0502020204030204" pitchFamily="34" charset="0"/>
              <a:buAutoNum type="alphaLcParenR"/>
              <a:defRPr/>
            </a:pPr>
            <a:r>
              <a:rPr lang="en-GB" altLang="en-US" sz="3000" dirty="0">
                <a:latin typeface="Arial" panose="020B0604020202020204" pitchFamily="34" charset="0"/>
                <a:ea typeface="ＭＳ Ｐゴシック" panose="020B0600070205080204" pitchFamily="34" charset="-128"/>
                <a:cs typeface="Arial" panose="020B0604020202020204" pitchFamily="34" charset="0"/>
              </a:rPr>
              <a:t>A manager's behaviour towards another manager can never amount to </a:t>
            </a:r>
            <a:r>
              <a:rPr lang="en-GB" altLang="en-US" sz="3000" dirty="0" smtClean="0">
                <a:latin typeface="Arial" panose="020B0604020202020204" pitchFamily="34" charset="0"/>
                <a:ea typeface="ＭＳ Ｐゴシック" panose="020B0600070205080204" pitchFamily="34" charset="-128"/>
                <a:cs typeface="Arial" panose="020B0604020202020204" pitchFamily="34" charset="0"/>
              </a:rPr>
              <a:t>bullying.</a:t>
            </a:r>
            <a:endParaRPr lang="en-GB" altLang="en-US" sz="3000" dirty="0">
              <a:latin typeface="Arial" panose="020B0604020202020204" pitchFamily="34" charset="0"/>
              <a:ea typeface="ＭＳ Ｐゴシック" panose="020B0600070205080204" pitchFamily="34" charset="-128"/>
              <a:cs typeface="Arial" panose="020B0604020202020204" pitchFamily="34" charset="0"/>
            </a:endParaRPr>
          </a:p>
          <a:p>
            <a:endParaRPr lang="en-GB" sz="3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026644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1286694"/>
          </a:xfrm>
        </p:spPr>
        <p:txBody>
          <a:bodyPr>
            <a:normAutofit/>
          </a:bodyPr>
          <a:lstStyle/>
          <a:p>
            <a:r>
              <a:rPr lang="en-GB" altLang="en-US" sz="2700" b="1" dirty="0">
                <a:latin typeface="Arial" panose="020B0604020202020204" pitchFamily="34" charset="0"/>
                <a:ea typeface="ＭＳ Ｐゴシック" panose="020B0600070205080204" pitchFamily="34" charset="-128"/>
                <a:cs typeface="Arial" panose="020B0604020202020204" pitchFamily="34" charset="0"/>
              </a:rPr>
              <a:t>John makes it clear to his </a:t>
            </a:r>
            <a:r>
              <a:rPr lang="en-GB" altLang="en-US" sz="2700" b="1" dirty="0" smtClean="0">
                <a:latin typeface="Arial" panose="020B0604020202020204" pitchFamily="34" charset="0"/>
                <a:ea typeface="ＭＳ Ｐゴシック" panose="020B0600070205080204" pitchFamily="34" charset="-128"/>
                <a:cs typeface="Arial" panose="020B0604020202020204" pitchFamily="34" charset="0"/>
              </a:rPr>
              <a:t>manager, Pete, </a:t>
            </a:r>
            <a:r>
              <a:rPr lang="en-GB" altLang="en-US" sz="2700" b="1" dirty="0">
                <a:latin typeface="Arial" panose="020B0604020202020204" pitchFamily="34" charset="0"/>
                <a:ea typeface="ＭＳ Ｐゴシック" panose="020B0600070205080204" pitchFamily="34" charset="-128"/>
                <a:cs typeface="Arial" panose="020B0604020202020204" pitchFamily="34" charset="0"/>
              </a:rPr>
              <a:t>that he finds the way his colleague Darren refers to the female members of the team as </a:t>
            </a:r>
            <a:r>
              <a:rPr lang="en-GB" altLang="en-US" sz="2700" b="1" dirty="0" smtClean="0">
                <a:latin typeface="Arial" panose="020B0604020202020204" pitchFamily="34" charset="0"/>
                <a:ea typeface="ＭＳ Ｐゴシック" panose="020B0600070205080204" pitchFamily="34" charset="-128"/>
                <a:cs typeface="Arial" panose="020B0604020202020204" pitchFamily="34" charset="0"/>
              </a:rPr>
              <a:t>‘the floozies’ </a:t>
            </a:r>
            <a:r>
              <a:rPr lang="en-GB" altLang="en-US" sz="2700" b="1" dirty="0">
                <a:latin typeface="Arial" panose="020B0604020202020204" pitchFamily="34" charset="0"/>
                <a:ea typeface="ＭＳ Ｐゴシック" panose="020B0600070205080204" pitchFamily="34" charset="-128"/>
                <a:cs typeface="Arial" panose="020B0604020202020204" pitchFamily="34" charset="0"/>
              </a:rPr>
              <a:t>offensive. </a:t>
            </a:r>
            <a:r>
              <a:rPr lang="en-GB" altLang="en-US" sz="2700" b="1" dirty="0" smtClean="0">
                <a:latin typeface="Arial" panose="020B0604020202020204" pitchFamily="34" charset="0"/>
                <a:ea typeface="ＭＳ Ｐゴシック" panose="020B0600070205080204" pitchFamily="34" charset="-128"/>
                <a:cs typeface="Arial" panose="020B0604020202020204" pitchFamily="34" charset="0"/>
              </a:rPr>
              <a:t>Which </a:t>
            </a:r>
            <a:r>
              <a:rPr lang="en-GB" altLang="en-US" sz="2700" b="1" dirty="0">
                <a:latin typeface="Arial" panose="020B0604020202020204" pitchFamily="34" charset="0"/>
                <a:ea typeface="ＭＳ Ｐゴシック" panose="020B0600070205080204" pitchFamily="34" charset="-128"/>
                <a:cs typeface="Arial" panose="020B0604020202020204" pitchFamily="34" charset="0"/>
              </a:rPr>
              <a:t>of the following is correct?</a:t>
            </a:r>
            <a:endParaRPr lang="en-GB" sz="2700" b="1" dirty="0"/>
          </a:p>
        </p:txBody>
      </p:sp>
      <p:sp>
        <p:nvSpPr>
          <p:cNvPr id="3" name="Content Placeholder 2"/>
          <p:cNvSpPr>
            <a:spLocks noGrp="1"/>
          </p:cNvSpPr>
          <p:nvPr>
            <p:ph idx="1"/>
          </p:nvPr>
        </p:nvSpPr>
        <p:spPr>
          <a:xfrm>
            <a:off x="838200" y="1651821"/>
            <a:ext cx="10515600" cy="4161150"/>
          </a:xfrm>
          <a:solidFill>
            <a:srgbClr val="44C3D0"/>
          </a:solidFill>
        </p:spPr>
        <p:txBody>
          <a:bodyPr>
            <a:noAutofit/>
          </a:bodyPr>
          <a:lstStyle/>
          <a:p>
            <a:pPr marL="457200" lvl="2" indent="-457200">
              <a:buFont typeface="+mj-lt"/>
              <a:buAutoNum type="alphaLcParenR"/>
              <a:defRPr/>
            </a:pPr>
            <a:r>
              <a:rPr lang="en-GB" altLang="en-US" sz="2500" dirty="0" smtClean="0">
                <a:latin typeface="Arial" panose="020B0604020202020204" pitchFamily="34" charset="0"/>
                <a:ea typeface="ＭＳ Ｐゴシック" panose="020B0600070205080204" pitchFamily="34" charset="-128"/>
                <a:cs typeface="Arial" panose="020B0604020202020204" pitchFamily="34" charset="0"/>
              </a:rPr>
              <a:t>Pete </a:t>
            </a:r>
            <a:r>
              <a:rPr lang="en-GB" altLang="en-US" sz="2500" dirty="0">
                <a:latin typeface="Arial" panose="020B0604020202020204" pitchFamily="34" charset="0"/>
                <a:ea typeface="ＭＳ Ｐゴシック" panose="020B0600070205080204" pitchFamily="34" charset="-128"/>
                <a:cs typeface="Arial" panose="020B0604020202020204" pitchFamily="34" charset="0"/>
              </a:rPr>
              <a:t>has investigated the complaint but has been assured by Darren </a:t>
            </a:r>
            <a:r>
              <a:rPr lang="en-GB" altLang="en-US" sz="2500" dirty="0" smtClean="0">
                <a:latin typeface="Arial" panose="020B0604020202020204" pitchFamily="34" charset="0"/>
                <a:ea typeface="ＭＳ Ｐゴシック" panose="020B0600070205080204" pitchFamily="34" charset="-128"/>
                <a:cs typeface="Arial" panose="020B0604020202020204" pitchFamily="34" charset="0"/>
              </a:rPr>
              <a:t>that </a:t>
            </a:r>
            <a:r>
              <a:rPr lang="en-GB" altLang="en-US" sz="2500" dirty="0">
                <a:latin typeface="Arial" panose="020B0604020202020204" pitchFamily="34" charset="0"/>
                <a:ea typeface="ＭＳ Ｐゴシック" panose="020B0600070205080204" pitchFamily="34" charset="-128"/>
                <a:cs typeface="Arial" panose="020B0604020202020204" pitchFamily="34" charset="0"/>
              </a:rPr>
              <a:t>the term is not meant </a:t>
            </a:r>
            <a:r>
              <a:rPr lang="en-GB" altLang="en-US" sz="2500" dirty="0" smtClean="0">
                <a:latin typeface="Arial" panose="020B0604020202020204" pitchFamily="34" charset="0"/>
                <a:ea typeface="ＭＳ Ｐゴシック" panose="020B0600070205080204" pitchFamily="34" charset="-128"/>
                <a:cs typeface="Arial" panose="020B0604020202020204" pitchFamily="34" charset="0"/>
              </a:rPr>
              <a:t>to </a:t>
            </a:r>
            <a:r>
              <a:rPr lang="en-GB" altLang="en-US" sz="2500" dirty="0">
                <a:latin typeface="Arial" panose="020B0604020202020204" pitchFamily="34" charset="0"/>
                <a:ea typeface="ＭＳ Ｐゴシック" panose="020B0600070205080204" pitchFamily="34" charset="-128"/>
                <a:cs typeface="Arial" panose="020B0604020202020204" pitchFamily="34" charset="0"/>
              </a:rPr>
              <a:t>be offensive, so he need take no </a:t>
            </a:r>
            <a:r>
              <a:rPr lang="en-GB" altLang="en-US" sz="2500" dirty="0" smtClean="0">
                <a:latin typeface="Arial" panose="020B0604020202020204" pitchFamily="34" charset="0"/>
                <a:ea typeface="ＭＳ Ｐゴシック" panose="020B0600070205080204" pitchFamily="34" charset="-128"/>
                <a:cs typeface="Arial" panose="020B0604020202020204" pitchFamily="34" charset="0"/>
              </a:rPr>
              <a:t>further action.</a:t>
            </a:r>
            <a:endParaRPr lang="en-GB" altLang="en-US" sz="2500" dirty="0">
              <a:latin typeface="Arial" panose="020B0604020202020204" pitchFamily="34" charset="0"/>
              <a:ea typeface="ＭＳ Ｐゴシック" panose="020B0600070205080204" pitchFamily="34" charset="-128"/>
              <a:cs typeface="Arial" panose="020B0604020202020204" pitchFamily="34" charset="0"/>
            </a:endParaRPr>
          </a:p>
          <a:p>
            <a:pPr marL="530225" lvl="2" indent="-530225">
              <a:buFont typeface="Calibri" panose="020F0502020204030204" pitchFamily="34" charset="0"/>
              <a:buAutoNum type="alphaLcParenR"/>
              <a:defRPr/>
            </a:pPr>
            <a:r>
              <a:rPr lang="en-GB" altLang="en-US" sz="2500" dirty="0">
                <a:latin typeface="Arial" panose="020B0604020202020204" pitchFamily="34" charset="0"/>
                <a:ea typeface="ＭＳ Ｐゴシック" panose="020B0600070205080204" pitchFamily="34" charset="-128"/>
                <a:cs typeface="Arial" panose="020B0604020202020204" pitchFamily="34" charset="0"/>
              </a:rPr>
              <a:t>As John is a man complaining that he finds a term used to describe his female colleagues </a:t>
            </a:r>
            <a:r>
              <a:rPr lang="en-GB" altLang="en-US" sz="2500" b="1" dirty="0">
                <a:latin typeface="Arial" panose="020B0604020202020204" pitchFamily="34" charset="0"/>
                <a:ea typeface="ＭＳ Ｐゴシック" panose="020B0600070205080204" pitchFamily="34" charset="-128"/>
                <a:cs typeface="Arial" panose="020B0604020202020204" pitchFamily="34" charset="0"/>
              </a:rPr>
              <a:t>offensive</a:t>
            </a:r>
            <a:r>
              <a:rPr lang="en-GB" altLang="en-US" sz="2500" dirty="0">
                <a:latin typeface="Arial" panose="020B0604020202020204" pitchFamily="34" charset="0"/>
                <a:ea typeface="ＭＳ Ｐゴシック" panose="020B0600070205080204" pitchFamily="34" charset="-128"/>
                <a:cs typeface="Arial" panose="020B0604020202020204" pitchFamily="34" charset="0"/>
              </a:rPr>
              <a:t>, there is no need for Pete to take any further action - the comments don't relate to John's </a:t>
            </a:r>
            <a:r>
              <a:rPr lang="en-GB" altLang="en-US" sz="2500" dirty="0" smtClean="0">
                <a:latin typeface="Arial" panose="020B0604020202020204" pitchFamily="34" charset="0"/>
                <a:ea typeface="ＭＳ Ｐゴシック" panose="020B0600070205080204" pitchFamily="34" charset="-128"/>
                <a:cs typeface="Arial" panose="020B0604020202020204" pitchFamily="34" charset="0"/>
              </a:rPr>
              <a:t>sex.</a:t>
            </a:r>
            <a:endParaRPr lang="en-GB" altLang="en-US" sz="2500" dirty="0">
              <a:latin typeface="Arial" panose="020B0604020202020204" pitchFamily="34" charset="0"/>
              <a:ea typeface="ＭＳ Ｐゴシック" panose="020B0600070205080204" pitchFamily="34" charset="-128"/>
              <a:cs typeface="Arial" panose="020B0604020202020204" pitchFamily="34" charset="0"/>
            </a:endParaRPr>
          </a:p>
          <a:p>
            <a:pPr marL="530225" lvl="2" indent="-530225">
              <a:buFont typeface="Calibri" panose="020F0502020204030204" pitchFamily="34" charset="0"/>
              <a:buAutoNum type="alphaLcParenR"/>
              <a:defRPr/>
            </a:pPr>
            <a:r>
              <a:rPr lang="en-GB" altLang="en-US" sz="2500" dirty="0">
                <a:latin typeface="Arial" panose="020B0604020202020204" pitchFamily="34" charset="0"/>
                <a:ea typeface="ＭＳ Ｐゴシック" panose="020B0600070205080204" pitchFamily="34" charset="-128"/>
                <a:cs typeface="Arial" panose="020B0604020202020204" pitchFamily="34" charset="0"/>
              </a:rPr>
              <a:t>As the rest of the team members find the term amusing it is obvious that John is simply being oversensitive, so no further action is </a:t>
            </a:r>
            <a:r>
              <a:rPr lang="en-GB" altLang="en-US" sz="2500" dirty="0" smtClean="0">
                <a:latin typeface="Arial" panose="020B0604020202020204" pitchFamily="34" charset="0"/>
                <a:ea typeface="ＭＳ Ｐゴシック" panose="020B0600070205080204" pitchFamily="34" charset="-128"/>
                <a:cs typeface="Arial" panose="020B0604020202020204" pitchFamily="34" charset="0"/>
              </a:rPr>
              <a:t>necessary.</a:t>
            </a:r>
            <a:endParaRPr lang="en-GB" altLang="en-US" sz="2500" dirty="0">
              <a:latin typeface="Arial" panose="020B0604020202020204" pitchFamily="34" charset="0"/>
              <a:ea typeface="ＭＳ Ｐゴシック" panose="020B0600070205080204" pitchFamily="34" charset="-128"/>
              <a:cs typeface="Arial" panose="020B0604020202020204" pitchFamily="34" charset="0"/>
            </a:endParaRPr>
          </a:p>
          <a:p>
            <a:pPr marL="530225" lvl="2" indent="-530225">
              <a:buFont typeface="Calibri" panose="020F0502020204030204" pitchFamily="34" charset="0"/>
              <a:buAutoNum type="alphaLcParenR"/>
              <a:defRPr/>
            </a:pPr>
            <a:r>
              <a:rPr lang="en-GB" altLang="en-US" sz="2500" dirty="0">
                <a:latin typeface="Arial" panose="020B0604020202020204" pitchFamily="34" charset="0"/>
                <a:ea typeface="ＭＳ Ｐゴシック" panose="020B0600070205080204" pitchFamily="34" charset="-128"/>
                <a:cs typeface="Arial" panose="020B0604020202020204" pitchFamily="34" charset="0"/>
              </a:rPr>
              <a:t>Pete should take immediate steps to put a stop to Darren referring to his female colleagues in this </a:t>
            </a:r>
            <a:r>
              <a:rPr lang="en-GB" altLang="en-US" sz="2500" dirty="0" smtClean="0">
                <a:latin typeface="Arial" panose="020B0604020202020204" pitchFamily="34" charset="0"/>
                <a:ea typeface="ＭＳ Ｐゴシック" panose="020B0600070205080204" pitchFamily="34" charset="-128"/>
                <a:cs typeface="Arial" panose="020B0604020202020204" pitchFamily="34" charset="0"/>
              </a:rPr>
              <a:t>way.</a:t>
            </a:r>
            <a:endParaRPr lang="en-GB" altLang="en-US" sz="2500" dirty="0">
              <a:latin typeface="Arial" panose="020B0604020202020204" pitchFamily="34" charset="0"/>
              <a:ea typeface="ＭＳ Ｐゴシック" panose="020B0600070205080204" pitchFamily="34" charset="-128"/>
              <a:cs typeface="Arial" panose="020B0604020202020204" pitchFamily="34" charset="0"/>
            </a:endParaRPr>
          </a:p>
          <a:p>
            <a:pPr marL="0" lvl="2" indent="0">
              <a:buFont typeface="Calibri" pitchFamily="34" charset="0"/>
              <a:buAutoNum type="alphaLcParenR"/>
              <a:defRPr/>
            </a:pPr>
            <a:endParaRPr lang="en-GB" altLang="en-US" sz="2500" dirty="0"/>
          </a:p>
        </p:txBody>
      </p:sp>
    </p:spTree>
    <p:extLst>
      <p:ext uri="{BB962C8B-B14F-4D97-AF65-F5344CB8AC3E}">
        <p14:creationId xmlns:p14="http://schemas.microsoft.com/office/powerpoint/2010/main" val="40764630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1286694"/>
          </a:xfrm>
        </p:spPr>
        <p:txBody>
          <a:bodyPr>
            <a:normAutofit fontScale="90000"/>
          </a:bodyPr>
          <a:lstStyle/>
          <a:p>
            <a:r>
              <a:rPr lang="en-GB" altLang="en-US" sz="2800" b="1" dirty="0">
                <a:latin typeface="Arial" panose="020B0604020202020204" pitchFamily="34" charset="0"/>
                <a:ea typeface="ＭＳ Ｐゴシック" panose="020B0600070205080204" pitchFamily="34" charset="-128"/>
                <a:cs typeface="Arial" panose="020B0604020202020204" pitchFamily="34" charset="0"/>
              </a:rPr>
              <a:t>Mary has complained to her manager that a </a:t>
            </a:r>
            <a:r>
              <a:rPr lang="en-GB" altLang="en-US" sz="2800" b="1" dirty="0" smtClean="0">
                <a:latin typeface="Arial" panose="020B0604020202020204" pitchFamily="34" charset="0"/>
                <a:ea typeface="ＭＳ Ｐゴシック" panose="020B0600070205080204" pitchFamily="34" charset="-128"/>
                <a:cs typeface="Arial" panose="020B0604020202020204" pitchFamily="34" charset="0"/>
              </a:rPr>
              <a:t>colleague, Steve, sexually </a:t>
            </a:r>
            <a:r>
              <a:rPr lang="en-GB" altLang="en-US" sz="2800" b="1" dirty="0">
                <a:latin typeface="Arial" panose="020B0604020202020204" pitchFamily="34" charset="0"/>
                <a:ea typeface="ＭＳ Ｐゴシック" panose="020B0600070205080204" pitchFamily="34" charset="-128"/>
                <a:cs typeface="Arial" panose="020B0604020202020204" pitchFamily="34" charset="0"/>
              </a:rPr>
              <a:t>harassed her at the </a:t>
            </a:r>
            <a:r>
              <a:rPr lang="en-GB" altLang="en-US" sz="2800" b="1" dirty="0" smtClean="0">
                <a:latin typeface="Arial" panose="020B0604020202020204" pitchFamily="34" charset="0"/>
                <a:ea typeface="ＭＳ Ｐゴシック" panose="020B0600070205080204" pitchFamily="34" charset="-128"/>
                <a:cs typeface="Arial" panose="020B0604020202020204" pitchFamily="34" charset="0"/>
              </a:rPr>
              <a:t>work Christmas party, </a:t>
            </a:r>
            <a:r>
              <a:rPr lang="en-GB" altLang="en-US" sz="2800" b="1" dirty="0">
                <a:latin typeface="Arial" panose="020B0604020202020204" pitchFamily="34" charset="0"/>
                <a:ea typeface="ＭＳ Ｐゴシック" panose="020B0600070205080204" pitchFamily="34" charset="-128"/>
                <a:cs typeface="Arial" panose="020B0604020202020204" pitchFamily="34" charset="0"/>
              </a:rPr>
              <a:t>which took place one evening in the local pub. Which of the following is correct?</a:t>
            </a:r>
            <a:endParaRPr lang="en-GB" sz="2700" b="1" dirty="0"/>
          </a:p>
        </p:txBody>
      </p:sp>
      <p:sp>
        <p:nvSpPr>
          <p:cNvPr id="3" name="Content Placeholder 2"/>
          <p:cNvSpPr>
            <a:spLocks noGrp="1"/>
          </p:cNvSpPr>
          <p:nvPr>
            <p:ph idx="1"/>
          </p:nvPr>
        </p:nvSpPr>
        <p:spPr>
          <a:xfrm>
            <a:off x="838200" y="1502229"/>
            <a:ext cx="10515600" cy="4294414"/>
          </a:xfrm>
          <a:solidFill>
            <a:srgbClr val="E3E3B1"/>
          </a:solidFill>
        </p:spPr>
        <p:txBody>
          <a:bodyPr>
            <a:noAutofit/>
          </a:bodyPr>
          <a:lstStyle/>
          <a:p>
            <a:pPr marL="530225" lvl="2" indent="-530225">
              <a:lnSpc>
                <a:spcPct val="100000"/>
              </a:lnSpc>
              <a:buFont typeface="Calibri" panose="020F0502020204030204" pitchFamily="34" charset="0"/>
              <a:buAutoNum type="alphaLcParenR"/>
              <a:defRPr/>
            </a:pPr>
            <a:r>
              <a:rPr lang="en-GB" altLang="en-US" sz="2400" dirty="0">
                <a:latin typeface="Arial" panose="020B0604020202020204" pitchFamily="34" charset="0"/>
                <a:ea typeface="ＭＳ Ｐゴシック" panose="020B0600070205080204" pitchFamily="34" charset="-128"/>
                <a:cs typeface="Arial" panose="020B0604020202020204" pitchFamily="34" charset="0"/>
              </a:rPr>
              <a:t>As the alleged incident happened outside normal working hours, Mary would have no possibility of success if she brought a complaint before a </a:t>
            </a:r>
            <a:r>
              <a:rPr lang="en-GB" altLang="en-US" sz="2400" dirty="0" smtClean="0">
                <a:latin typeface="Arial" panose="020B0604020202020204" pitchFamily="34" charset="0"/>
                <a:ea typeface="ＭＳ Ｐゴシック" panose="020B0600070205080204" pitchFamily="34" charset="-128"/>
                <a:cs typeface="Arial" panose="020B0604020202020204" pitchFamily="34" charset="0"/>
              </a:rPr>
              <a:t>tribunal.</a:t>
            </a:r>
          </a:p>
          <a:p>
            <a:pPr marL="530225" lvl="2" indent="-530225">
              <a:lnSpc>
                <a:spcPct val="100000"/>
              </a:lnSpc>
              <a:buFont typeface="Calibri" panose="020F0502020204030204" pitchFamily="34" charset="0"/>
              <a:buAutoNum type="alphaLcParenR"/>
              <a:defRPr/>
            </a:pPr>
            <a:r>
              <a:rPr lang="en-GB" altLang="en-US" sz="2400" dirty="0" smtClean="0">
                <a:latin typeface="Arial" panose="020B0604020202020204" pitchFamily="34" charset="0"/>
                <a:ea typeface="ＭＳ Ｐゴシック" panose="020B0600070205080204" pitchFamily="34" charset="-128"/>
                <a:cs typeface="Arial" panose="020B0604020202020204" pitchFamily="34" charset="0"/>
              </a:rPr>
              <a:t>Since </a:t>
            </a:r>
            <a:r>
              <a:rPr lang="en-GB" altLang="en-US" sz="2400" dirty="0">
                <a:latin typeface="Arial" panose="020B0604020202020204" pitchFamily="34" charset="0"/>
                <a:ea typeface="ＭＳ Ｐゴシック" panose="020B0600070205080204" pitchFamily="34" charset="-128"/>
                <a:cs typeface="Arial" panose="020B0604020202020204" pitchFamily="34" charset="0"/>
              </a:rPr>
              <a:t>the quiz was for a good cause, even if Steve is guilty of the alleged harassment, any tribunal is likely to view Mary's insistence on complaining about his behaviour in a bad </a:t>
            </a:r>
            <a:r>
              <a:rPr lang="en-GB" altLang="en-US" sz="2400" dirty="0" smtClean="0">
                <a:latin typeface="Arial" panose="020B0604020202020204" pitchFamily="34" charset="0"/>
                <a:ea typeface="ＭＳ Ｐゴシック" panose="020B0600070205080204" pitchFamily="34" charset="-128"/>
                <a:cs typeface="Arial" panose="020B0604020202020204" pitchFamily="34" charset="0"/>
              </a:rPr>
              <a:t>light.</a:t>
            </a:r>
          </a:p>
          <a:p>
            <a:pPr marL="530225" lvl="2" indent="-530225">
              <a:lnSpc>
                <a:spcPct val="100000"/>
              </a:lnSpc>
              <a:buFont typeface="Calibri" panose="020F0502020204030204" pitchFamily="34" charset="0"/>
              <a:buAutoNum type="alphaLcParenR"/>
              <a:defRPr/>
            </a:pPr>
            <a:r>
              <a:rPr lang="en-GB" altLang="en-US" sz="2400" dirty="0" smtClean="0">
                <a:latin typeface="Arial" panose="020B0604020202020204" pitchFamily="34" charset="0"/>
                <a:ea typeface="ＭＳ Ｐゴシック" panose="020B0600070205080204" pitchFamily="34" charset="-128"/>
                <a:cs typeface="Arial" panose="020B0604020202020204" pitchFamily="34" charset="0"/>
              </a:rPr>
              <a:t>Mary </a:t>
            </a:r>
            <a:r>
              <a:rPr lang="en-GB" altLang="en-US" sz="2400" dirty="0">
                <a:latin typeface="Arial" panose="020B0604020202020204" pitchFamily="34" charset="0"/>
                <a:ea typeface="ＭＳ Ｐゴシック" panose="020B0600070205080204" pitchFamily="34" charset="-128"/>
                <a:cs typeface="Arial" panose="020B0604020202020204" pitchFamily="34" charset="0"/>
              </a:rPr>
              <a:t>may be able to bring a successful tribunal claim even if Steve has </a:t>
            </a:r>
            <a:r>
              <a:rPr lang="en-GB" altLang="en-US" sz="2400">
                <a:latin typeface="Arial" panose="020B0604020202020204" pitchFamily="34" charset="0"/>
                <a:ea typeface="ＭＳ Ｐゴシック" panose="020B0600070205080204" pitchFamily="34" charset="-128"/>
                <a:cs typeface="Arial" panose="020B0604020202020204" pitchFamily="34" charset="0"/>
              </a:rPr>
              <a:t>not </a:t>
            </a:r>
            <a:r>
              <a:rPr lang="en-GB" altLang="en-US" sz="2400" smtClean="0">
                <a:latin typeface="Arial" panose="020B0604020202020204" pitchFamily="34" charset="0"/>
                <a:ea typeface="ＭＳ Ｐゴシック" panose="020B0600070205080204" pitchFamily="34" charset="-128"/>
                <a:cs typeface="Arial" panose="020B0604020202020204" pitchFamily="34" charset="0"/>
              </a:rPr>
              <a:t>sexually </a:t>
            </a:r>
            <a:r>
              <a:rPr lang="en-GB" altLang="en-US" sz="2400" dirty="0">
                <a:latin typeface="Arial" panose="020B0604020202020204" pitchFamily="34" charset="0"/>
                <a:ea typeface="ＭＳ Ｐゴシック" panose="020B0600070205080204" pitchFamily="34" charset="-128"/>
                <a:cs typeface="Arial" panose="020B0604020202020204" pitchFamily="34" charset="0"/>
              </a:rPr>
              <a:t>harassed her on previous occasions during working </a:t>
            </a:r>
            <a:r>
              <a:rPr lang="en-GB" altLang="en-US" sz="2400" dirty="0" smtClean="0">
                <a:latin typeface="Arial" panose="020B0604020202020204" pitchFamily="34" charset="0"/>
                <a:ea typeface="ＭＳ Ｐゴシック" panose="020B0600070205080204" pitchFamily="34" charset="-128"/>
                <a:cs typeface="Arial" panose="020B0604020202020204" pitchFamily="34" charset="0"/>
              </a:rPr>
              <a:t>hours.</a:t>
            </a:r>
          </a:p>
          <a:p>
            <a:pPr marL="530225" lvl="2" indent="-530225">
              <a:lnSpc>
                <a:spcPct val="100000"/>
              </a:lnSpc>
              <a:buFont typeface="Calibri" panose="020F0502020204030204" pitchFamily="34" charset="0"/>
              <a:buAutoNum type="alphaLcParenR"/>
              <a:defRPr/>
            </a:pPr>
            <a:r>
              <a:rPr lang="en-GB" altLang="en-US" sz="2400" dirty="0" smtClean="0">
                <a:latin typeface="Arial" panose="020B0604020202020204" pitchFamily="34" charset="0"/>
                <a:ea typeface="ＭＳ Ｐゴシック" panose="020B0600070205080204" pitchFamily="34" charset="-128"/>
                <a:cs typeface="Arial" panose="020B0604020202020204" pitchFamily="34" charset="0"/>
              </a:rPr>
              <a:t>Although </a:t>
            </a:r>
            <a:r>
              <a:rPr lang="en-GB" altLang="en-US" sz="2400" dirty="0">
                <a:latin typeface="Arial" panose="020B0604020202020204" pitchFamily="34" charset="0"/>
                <a:ea typeface="ＭＳ Ｐゴシック" panose="020B0600070205080204" pitchFamily="34" charset="-128"/>
                <a:cs typeface="Arial" panose="020B0604020202020204" pitchFamily="34" charset="0"/>
              </a:rPr>
              <a:t>Mary's manager is concerned about her allegations, he can rest assured that, as no one at the company instructed Steve to behave in this way, the company is absolved of responsibility for his </a:t>
            </a:r>
            <a:r>
              <a:rPr lang="en-GB" altLang="en-US" sz="2400" dirty="0" smtClean="0">
                <a:latin typeface="Arial" panose="020B0604020202020204" pitchFamily="34" charset="0"/>
                <a:ea typeface="ＭＳ Ｐゴシック" panose="020B0600070205080204" pitchFamily="34" charset="-128"/>
                <a:cs typeface="Arial" panose="020B0604020202020204" pitchFamily="34" charset="0"/>
              </a:rPr>
              <a:t>actions.</a:t>
            </a:r>
            <a:endParaRPr lang="en-GB" altLang="en-US" sz="2400" dirty="0">
              <a:latin typeface="Arial" panose="020B0604020202020204" pitchFamily="34" charset="0"/>
              <a:ea typeface="ＭＳ Ｐゴシック" panose="020B0600070205080204" pitchFamily="34" charset="-128"/>
              <a:cs typeface="Arial" panose="020B0604020202020204" pitchFamily="34" charset="0"/>
            </a:endParaRPr>
          </a:p>
        </p:txBody>
      </p:sp>
    </p:spTree>
    <p:extLst>
      <p:ext uri="{BB962C8B-B14F-4D97-AF65-F5344CB8AC3E}">
        <p14:creationId xmlns:p14="http://schemas.microsoft.com/office/powerpoint/2010/main" val="5104854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03868"/>
            <a:ext cx="10515600" cy="844697"/>
          </a:xfrm>
        </p:spPr>
        <p:txBody>
          <a:bodyPr>
            <a:normAutofit/>
          </a:bodyPr>
          <a:lstStyle/>
          <a:p>
            <a:pPr algn="ctr"/>
            <a:r>
              <a:rPr lang="en-GB" sz="3600" dirty="0" smtClean="0"/>
              <a:t>CONTACTS – FURTHER ASSISTANCE</a:t>
            </a:r>
            <a:endParaRPr lang="en-GB" sz="3600" dirty="0"/>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3186287502"/>
              </p:ext>
            </p:extLst>
          </p:nvPr>
        </p:nvGraphicFramePr>
        <p:xfrm>
          <a:off x="313508" y="1749823"/>
          <a:ext cx="5499463" cy="1828801"/>
        </p:xfrm>
        <a:graphic>
          <a:graphicData uri="http://schemas.openxmlformats.org/drawingml/2006/table">
            <a:tbl>
              <a:tblPr firstRow="1" bandRow="1">
                <a:tableStyleId>{5C22544A-7EE6-4342-B048-85BDC9FD1C3A}</a:tableStyleId>
              </a:tblPr>
              <a:tblGrid>
                <a:gridCol w="2236283">
                  <a:extLst>
                    <a:ext uri="{9D8B030D-6E8A-4147-A177-3AD203B41FA5}">
                      <a16:colId xmlns:a16="http://schemas.microsoft.com/office/drawing/2014/main" val="3267106497"/>
                    </a:ext>
                  </a:extLst>
                </a:gridCol>
                <a:gridCol w="3263180">
                  <a:extLst>
                    <a:ext uri="{9D8B030D-6E8A-4147-A177-3AD203B41FA5}">
                      <a16:colId xmlns:a16="http://schemas.microsoft.com/office/drawing/2014/main" val="1868014070"/>
                    </a:ext>
                  </a:extLst>
                </a:gridCol>
              </a:tblGrid>
              <a:tr h="447575">
                <a:tc>
                  <a:txBody>
                    <a:bodyPr/>
                    <a:lstStyle/>
                    <a:p>
                      <a:r>
                        <a:rPr lang="en-GB" dirty="0" smtClean="0"/>
                        <a:t>South West</a:t>
                      </a:r>
                      <a:endParaRPr lang="en-GB" dirty="0"/>
                    </a:p>
                  </a:txBody>
                  <a:tcPr/>
                </a:tc>
                <a:tc>
                  <a:txBody>
                    <a:bodyPr/>
                    <a:lstStyle/>
                    <a:p>
                      <a:r>
                        <a:rPr lang="en-GB" dirty="0" smtClean="0"/>
                        <a:t>Contact Name &amp;</a:t>
                      </a:r>
                      <a:r>
                        <a:rPr lang="en-GB" baseline="0" dirty="0" smtClean="0"/>
                        <a:t> Number</a:t>
                      </a:r>
                      <a:endParaRPr lang="en-GB" dirty="0"/>
                    </a:p>
                  </a:txBody>
                  <a:tcPr/>
                </a:tc>
                <a:extLst>
                  <a:ext uri="{0D108BD9-81ED-4DB2-BD59-A6C34878D82A}">
                    <a16:rowId xmlns:a16="http://schemas.microsoft.com/office/drawing/2014/main" val="271452611"/>
                  </a:ext>
                </a:extLst>
              </a:tr>
              <a:tr h="370573">
                <a:tc>
                  <a:txBody>
                    <a:bodyPr/>
                    <a:lstStyle/>
                    <a:p>
                      <a:r>
                        <a:rPr lang="en-GB" sz="1600" dirty="0" smtClean="0"/>
                        <a:t>Fermanagh</a:t>
                      </a:r>
                      <a:r>
                        <a:rPr lang="en-GB" sz="1600" baseline="0" dirty="0" smtClean="0"/>
                        <a:t> and </a:t>
                      </a:r>
                      <a:r>
                        <a:rPr lang="en-GB" sz="1600" baseline="0" dirty="0" err="1" smtClean="0"/>
                        <a:t>Omagh</a:t>
                      </a:r>
                      <a:endParaRPr lang="en-GB" sz="1600" dirty="0"/>
                    </a:p>
                  </a:txBody>
                  <a:tcPr/>
                </a:tc>
                <a:tc rowSpan="3">
                  <a:txBody>
                    <a:bodyPr/>
                    <a:lstStyle/>
                    <a:p>
                      <a:r>
                        <a:rPr lang="en-GB" dirty="0" smtClean="0"/>
                        <a:t>Eugene McDermott</a:t>
                      </a:r>
                    </a:p>
                    <a:p>
                      <a:r>
                        <a:rPr lang="en-GB" dirty="0" smtClean="0"/>
                        <a:t>Tel: 028 8241 1347</a:t>
                      </a:r>
                    </a:p>
                    <a:p>
                      <a:endParaRPr lang="en-GB" dirty="0" smtClean="0"/>
                    </a:p>
                    <a:p>
                      <a:r>
                        <a:rPr lang="en-GB" dirty="0" smtClean="0"/>
                        <a:t>eugene.mcdermott@eani.org.uk</a:t>
                      </a:r>
                      <a:endParaRPr lang="en-GB" dirty="0"/>
                    </a:p>
                  </a:txBody>
                  <a:tcPr/>
                </a:tc>
                <a:extLst>
                  <a:ext uri="{0D108BD9-81ED-4DB2-BD59-A6C34878D82A}">
                    <a16:rowId xmlns:a16="http://schemas.microsoft.com/office/drawing/2014/main" val="3026831277"/>
                  </a:ext>
                </a:extLst>
              </a:tr>
              <a:tr h="370573">
                <a:tc>
                  <a:txBody>
                    <a:bodyPr/>
                    <a:lstStyle/>
                    <a:p>
                      <a:r>
                        <a:rPr lang="en-GB" sz="1600" dirty="0" smtClean="0"/>
                        <a:t>Mid Ulster</a:t>
                      </a:r>
                      <a:endParaRPr lang="en-GB" sz="1600" dirty="0"/>
                    </a:p>
                  </a:txBody>
                  <a:tcPr/>
                </a:tc>
                <a:tc vMerge="1">
                  <a:txBody>
                    <a:bodyPr/>
                    <a:lstStyle/>
                    <a:p>
                      <a:endParaRPr lang="en-GB" dirty="0"/>
                    </a:p>
                  </a:txBody>
                  <a:tcPr/>
                </a:tc>
                <a:extLst>
                  <a:ext uri="{0D108BD9-81ED-4DB2-BD59-A6C34878D82A}">
                    <a16:rowId xmlns:a16="http://schemas.microsoft.com/office/drawing/2014/main" val="2402708612"/>
                  </a:ext>
                </a:extLst>
              </a:tr>
              <a:tr h="640080">
                <a:tc>
                  <a:txBody>
                    <a:bodyPr/>
                    <a:lstStyle/>
                    <a:p>
                      <a:r>
                        <a:rPr lang="en-GB" sz="1600" dirty="0" smtClean="0"/>
                        <a:t>Armagh,</a:t>
                      </a:r>
                      <a:r>
                        <a:rPr lang="en-GB" sz="1600" baseline="0" dirty="0" smtClean="0"/>
                        <a:t> </a:t>
                      </a:r>
                      <a:r>
                        <a:rPr lang="en-GB" sz="1600" baseline="0" dirty="0" err="1" smtClean="0"/>
                        <a:t>Banbridge</a:t>
                      </a:r>
                      <a:r>
                        <a:rPr lang="en-GB" sz="1600" baseline="0" dirty="0" smtClean="0"/>
                        <a:t>, Craigavon</a:t>
                      </a:r>
                      <a:endParaRPr lang="en-GB" sz="1600" dirty="0"/>
                    </a:p>
                  </a:txBody>
                  <a:tcPr/>
                </a:tc>
                <a:tc vMerge="1">
                  <a:txBody>
                    <a:bodyPr/>
                    <a:lstStyle/>
                    <a:p>
                      <a:endParaRPr lang="en-GB" dirty="0"/>
                    </a:p>
                  </a:txBody>
                  <a:tcPr/>
                </a:tc>
                <a:extLst>
                  <a:ext uri="{0D108BD9-81ED-4DB2-BD59-A6C34878D82A}">
                    <a16:rowId xmlns:a16="http://schemas.microsoft.com/office/drawing/2014/main" val="1543156816"/>
                  </a:ext>
                </a:extLst>
              </a:tr>
            </a:tbl>
          </a:graphicData>
        </a:graphic>
      </p:graphicFrame>
      <p:graphicFrame>
        <p:nvGraphicFramePr>
          <p:cNvPr id="8" name="Table 7"/>
          <p:cNvGraphicFramePr>
            <a:graphicFrameLocks noGrp="1"/>
          </p:cNvGraphicFramePr>
          <p:nvPr>
            <p:extLst>
              <p:ext uri="{D42A27DB-BD31-4B8C-83A1-F6EECF244321}">
                <p14:modId xmlns:p14="http://schemas.microsoft.com/office/powerpoint/2010/main" val="2568544717"/>
              </p:ext>
            </p:extLst>
          </p:nvPr>
        </p:nvGraphicFramePr>
        <p:xfrm>
          <a:off x="313508" y="3591685"/>
          <a:ext cx="5499463" cy="2194560"/>
        </p:xfrm>
        <a:graphic>
          <a:graphicData uri="http://schemas.openxmlformats.org/drawingml/2006/table">
            <a:tbl>
              <a:tblPr firstRow="1" bandRow="1">
                <a:tableStyleId>{5C22544A-7EE6-4342-B048-85BDC9FD1C3A}</a:tableStyleId>
              </a:tblPr>
              <a:tblGrid>
                <a:gridCol w="2239724">
                  <a:extLst>
                    <a:ext uri="{9D8B030D-6E8A-4147-A177-3AD203B41FA5}">
                      <a16:colId xmlns:a16="http://schemas.microsoft.com/office/drawing/2014/main" val="3435680926"/>
                    </a:ext>
                  </a:extLst>
                </a:gridCol>
                <a:gridCol w="3259739">
                  <a:extLst>
                    <a:ext uri="{9D8B030D-6E8A-4147-A177-3AD203B41FA5}">
                      <a16:colId xmlns:a16="http://schemas.microsoft.com/office/drawing/2014/main" val="841996402"/>
                    </a:ext>
                  </a:extLst>
                </a:gridCol>
              </a:tblGrid>
              <a:tr h="333103">
                <a:tc>
                  <a:txBody>
                    <a:bodyPr/>
                    <a:lstStyle/>
                    <a:p>
                      <a:r>
                        <a:rPr lang="en-GB" dirty="0" smtClean="0"/>
                        <a:t>North</a:t>
                      </a:r>
                      <a:endParaRPr lang="en-GB" dirty="0"/>
                    </a:p>
                  </a:txBody>
                  <a:tcPr/>
                </a:tc>
                <a:tc>
                  <a:txBody>
                    <a:bodyPr/>
                    <a:lstStyle/>
                    <a:p>
                      <a:r>
                        <a:rPr lang="en-GB" dirty="0" smtClean="0"/>
                        <a:t>Contact Name &amp;</a:t>
                      </a:r>
                      <a:r>
                        <a:rPr lang="en-GB" baseline="0" dirty="0" smtClean="0"/>
                        <a:t> Number</a:t>
                      </a:r>
                      <a:endParaRPr lang="en-GB" dirty="0"/>
                    </a:p>
                  </a:txBody>
                  <a:tcPr/>
                </a:tc>
                <a:extLst>
                  <a:ext uri="{0D108BD9-81ED-4DB2-BD59-A6C34878D82A}">
                    <a16:rowId xmlns:a16="http://schemas.microsoft.com/office/drawing/2014/main" val="721096834"/>
                  </a:ext>
                </a:extLst>
              </a:tr>
              <a:tr h="305344">
                <a:tc>
                  <a:txBody>
                    <a:bodyPr/>
                    <a:lstStyle/>
                    <a:p>
                      <a:r>
                        <a:rPr lang="en-GB" sz="1600" dirty="0" smtClean="0"/>
                        <a:t>Derry and</a:t>
                      </a:r>
                      <a:r>
                        <a:rPr lang="en-GB" sz="1600" baseline="0" dirty="0" smtClean="0"/>
                        <a:t> Strabane</a:t>
                      </a:r>
                      <a:endParaRPr lang="en-GB" sz="1600" dirty="0"/>
                    </a:p>
                  </a:txBody>
                  <a:tcPr/>
                </a:tc>
                <a:tc rowSpan="4">
                  <a:txBody>
                    <a:bodyPr/>
                    <a:lstStyle/>
                    <a:p>
                      <a:r>
                        <a:rPr lang="en-GB" dirty="0" smtClean="0"/>
                        <a:t>Phyllis Russell</a:t>
                      </a:r>
                    </a:p>
                    <a:p>
                      <a:r>
                        <a:rPr lang="en-GB" dirty="0" smtClean="0"/>
                        <a:t>Tel: 028 2566 1194</a:t>
                      </a:r>
                    </a:p>
                    <a:p>
                      <a:endParaRPr lang="en-GB" dirty="0" smtClean="0"/>
                    </a:p>
                    <a:p>
                      <a:r>
                        <a:rPr lang="en-GB" dirty="0" smtClean="0"/>
                        <a:t>pyhllis.russell@eani.org.uk</a:t>
                      </a:r>
                    </a:p>
                    <a:p>
                      <a:endParaRPr lang="en-GB" dirty="0"/>
                    </a:p>
                  </a:txBody>
                  <a:tcPr/>
                </a:tc>
                <a:extLst>
                  <a:ext uri="{0D108BD9-81ED-4DB2-BD59-A6C34878D82A}">
                    <a16:rowId xmlns:a16="http://schemas.microsoft.com/office/drawing/2014/main" val="823257473"/>
                  </a:ext>
                </a:extLst>
              </a:tr>
              <a:tr h="527413">
                <a:tc>
                  <a:txBody>
                    <a:bodyPr/>
                    <a:lstStyle/>
                    <a:p>
                      <a:r>
                        <a:rPr lang="en-GB" sz="1600" dirty="0" smtClean="0"/>
                        <a:t>Causeway Coast</a:t>
                      </a:r>
                      <a:r>
                        <a:rPr lang="en-GB" sz="1600" baseline="0" dirty="0" smtClean="0"/>
                        <a:t> and Glens</a:t>
                      </a:r>
                      <a:endParaRPr lang="en-GB" sz="1600" dirty="0"/>
                    </a:p>
                  </a:txBody>
                  <a:tcPr/>
                </a:tc>
                <a:tc vMerge="1">
                  <a:txBody>
                    <a:bodyPr/>
                    <a:lstStyle/>
                    <a:p>
                      <a:endParaRPr lang="en-GB" dirty="0"/>
                    </a:p>
                  </a:txBody>
                  <a:tcPr/>
                </a:tc>
                <a:extLst>
                  <a:ext uri="{0D108BD9-81ED-4DB2-BD59-A6C34878D82A}">
                    <a16:rowId xmlns:a16="http://schemas.microsoft.com/office/drawing/2014/main" val="299924923"/>
                  </a:ext>
                </a:extLst>
              </a:tr>
              <a:tr h="30534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dirty="0" smtClean="0"/>
                        <a:t>Mid and East Antrim</a:t>
                      </a:r>
                      <a:endParaRPr lang="en-GB" sz="1600" dirty="0"/>
                    </a:p>
                  </a:txBody>
                  <a:tcPr/>
                </a:tc>
                <a:tc vMerge="1">
                  <a:txBody>
                    <a:bodyPr/>
                    <a:lstStyle/>
                    <a:p>
                      <a:endParaRPr lang="en-GB" dirty="0"/>
                    </a:p>
                  </a:txBody>
                  <a:tcPr/>
                </a:tc>
                <a:extLst>
                  <a:ext uri="{0D108BD9-81ED-4DB2-BD59-A6C34878D82A}">
                    <a16:rowId xmlns:a16="http://schemas.microsoft.com/office/drawing/2014/main" val="3783074291"/>
                  </a:ext>
                </a:extLst>
              </a:tr>
              <a:tr h="527413">
                <a:tc>
                  <a:txBody>
                    <a:bodyPr/>
                    <a:lstStyle/>
                    <a:p>
                      <a:r>
                        <a:rPr lang="en-GB" sz="1600" dirty="0" smtClean="0"/>
                        <a:t>Antrim and Newtownabbey</a:t>
                      </a:r>
                      <a:endParaRPr lang="en-GB" sz="1600" dirty="0"/>
                    </a:p>
                  </a:txBody>
                  <a:tcPr/>
                </a:tc>
                <a:tc vMerge="1">
                  <a:txBody>
                    <a:bodyPr/>
                    <a:lstStyle/>
                    <a:p>
                      <a:endParaRPr lang="en-GB" dirty="0"/>
                    </a:p>
                  </a:txBody>
                  <a:tcPr/>
                </a:tc>
                <a:extLst>
                  <a:ext uri="{0D108BD9-81ED-4DB2-BD59-A6C34878D82A}">
                    <a16:rowId xmlns:a16="http://schemas.microsoft.com/office/drawing/2014/main" val="172243888"/>
                  </a:ext>
                </a:extLst>
              </a:tr>
            </a:tbl>
          </a:graphicData>
        </a:graphic>
      </p:graphicFrame>
      <p:graphicFrame>
        <p:nvGraphicFramePr>
          <p:cNvPr id="10" name="Table 9"/>
          <p:cNvGraphicFramePr>
            <a:graphicFrameLocks noGrp="1"/>
          </p:cNvGraphicFramePr>
          <p:nvPr>
            <p:extLst>
              <p:ext uri="{D42A27DB-BD31-4B8C-83A1-F6EECF244321}">
                <p14:modId xmlns:p14="http://schemas.microsoft.com/office/powerpoint/2010/main" val="3036433139"/>
              </p:ext>
            </p:extLst>
          </p:nvPr>
        </p:nvGraphicFramePr>
        <p:xfrm>
          <a:off x="6100354" y="1749823"/>
          <a:ext cx="5930537" cy="1882668"/>
        </p:xfrm>
        <a:graphic>
          <a:graphicData uri="http://schemas.openxmlformats.org/drawingml/2006/table">
            <a:tbl>
              <a:tblPr firstRow="1" bandRow="1">
                <a:tableStyleId>{5C22544A-7EE6-4342-B048-85BDC9FD1C3A}</a:tableStyleId>
              </a:tblPr>
              <a:tblGrid>
                <a:gridCol w="2441973">
                  <a:extLst>
                    <a:ext uri="{9D8B030D-6E8A-4147-A177-3AD203B41FA5}">
                      <a16:colId xmlns:a16="http://schemas.microsoft.com/office/drawing/2014/main" val="3645104877"/>
                    </a:ext>
                  </a:extLst>
                </a:gridCol>
                <a:gridCol w="3488564">
                  <a:extLst>
                    <a:ext uri="{9D8B030D-6E8A-4147-A177-3AD203B41FA5}">
                      <a16:colId xmlns:a16="http://schemas.microsoft.com/office/drawing/2014/main" val="1421842395"/>
                    </a:ext>
                  </a:extLst>
                </a:gridCol>
              </a:tblGrid>
              <a:tr h="416657">
                <a:tc>
                  <a:txBody>
                    <a:bodyPr/>
                    <a:lstStyle/>
                    <a:p>
                      <a:r>
                        <a:rPr lang="en-GB" dirty="0" smtClean="0"/>
                        <a:t>East</a:t>
                      </a:r>
                      <a:endParaRPr lang="en-GB" dirty="0"/>
                    </a:p>
                  </a:txBody>
                  <a:tcPr/>
                </a:tc>
                <a:tc>
                  <a:txBody>
                    <a:bodyPr/>
                    <a:lstStyle/>
                    <a:p>
                      <a:r>
                        <a:rPr lang="en-GB" dirty="0" smtClean="0"/>
                        <a:t>Contact Name &amp;</a:t>
                      </a:r>
                      <a:r>
                        <a:rPr lang="en-GB" baseline="0" dirty="0" smtClean="0"/>
                        <a:t> Number</a:t>
                      </a:r>
                      <a:endParaRPr lang="en-GB" dirty="0"/>
                    </a:p>
                  </a:txBody>
                  <a:tcPr/>
                </a:tc>
                <a:extLst>
                  <a:ext uri="{0D108BD9-81ED-4DB2-BD59-A6C34878D82A}">
                    <a16:rowId xmlns:a16="http://schemas.microsoft.com/office/drawing/2014/main" val="1273351733"/>
                  </a:ext>
                </a:extLst>
              </a:tr>
              <a:tr h="353036">
                <a:tc>
                  <a:txBody>
                    <a:bodyPr/>
                    <a:lstStyle/>
                    <a:p>
                      <a:r>
                        <a:rPr lang="en-GB" sz="1600" dirty="0" smtClean="0"/>
                        <a:t>Newry </a:t>
                      </a:r>
                      <a:r>
                        <a:rPr lang="en-GB" sz="1600" dirty="0" err="1" smtClean="0"/>
                        <a:t>Mourne</a:t>
                      </a:r>
                      <a:r>
                        <a:rPr lang="en-GB" sz="1600" dirty="0" smtClean="0"/>
                        <a:t> and Down</a:t>
                      </a:r>
                      <a:endParaRPr lang="en-GB" sz="1600" dirty="0"/>
                    </a:p>
                  </a:txBody>
                  <a:tcPr/>
                </a:tc>
                <a:tc rowSpan="4">
                  <a:txBody>
                    <a:bodyPr/>
                    <a:lstStyle/>
                    <a:p>
                      <a:r>
                        <a:rPr lang="en-GB" dirty="0" smtClean="0"/>
                        <a:t>Helen Mills</a:t>
                      </a:r>
                    </a:p>
                    <a:p>
                      <a:r>
                        <a:rPr lang="en-GB" dirty="0" smtClean="0"/>
                        <a:t>Tel: 028 9056 6490</a:t>
                      </a:r>
                    </a:p>
                    <a:p>
                      <a:endParaRPr lang="en-GB" dirty="0" smtClean="0"/>
                    </a:p>
                    <a:p>
                      <a:r>
                        <a:rPr lang="en-GB" dirty="0" smtClean="0"/>
                        <a:t>helen.mills@eani.org.uk</a:t>
                      </a:r>
                    </a:p>
                    <a:p>
                      <a:endParaRPr lang="en-GB" dirty="0"/>
                    </a:p>
                  </a:txBody>
                  <a:tcPr/>
                </a:tc>
                <a:extLst>
                  <a:ext uri="{0D108BD9-81ED-4DB2-BD59-A6C34878D82A}">
                    <a16:rowId xmlns:a16="http://schemas.microsoft.com/office/drawing/2014/main" val="1961543553"/>
                  </a:ext>
                </a:extLst>
              </a:tr>
              <a:tr h="353036">
                <a:tc>
                  <a:txBody>
                    <a:bodyPr/>
                    <a:lstStyle/>
                    <a:p>
                      <a:r>
                        <a:rPr lang="en-GB" sz="1600" dirty="0" err="1" smtClean="0"/>
                        <a:t>Ards</a:t>
                      </a:r>
                      <a:r>
                        <a:rPr lang="en-GB" sz="1600" dirty="0" smtClean="0"/>
                        <a:t> and North Down</a:t>
                      </a:r>
                      <a:endParaRPr lang="en-GB" sz="1600" dirty="0"/>
                    </a:p>
                  </a:txBody>
                  <a:tcPr/>
                </a:tc>
                <a:tc vMerge="1">
                  <a:txBody>
                    <a:bodyPr/>
                    <a:lstStyle/>
                    <a:p>
                      <a:endParaRPr lang="en-GB" dirty="0"/>
                    </a:p>
                  </a:txBody>
                  <a:tcPr/>
                </a:tc>
                <a:extLst>
                  <a:ext uri="{0D108BD9-81ED-4DB2-BD59-A6C34878D82A}">
                    <a16:rowId xmlns:a16="http://schemas.microsoft.com/office/drawing/2014/main" val="810184922"/>
                  </a:ext>
                </a:extLst>
              </a:tr>
              <a:tr h="406903">
                <a:tc>
                  <a:txBody>
                    <a:bodyPr/>
                    <a:lstStyle/>
                    <a:p>
                      <a:r>
                        <a:rPr lang="en-GB" sz="1600" dirty="0" smtClean="0"/>
                        <a:t>Lisburn and Castlereagh</a:t>
                      </a:r>
                      <a:endParaRPr lang="en-GB" sz="1600" dirty="0"/>
                    </a:p>
                  </a:txBody>
                  <a:tcPr/>
                </a:tc>
                <a:tc vMerge="1">
                  <a:txBody>
                    <a:bodyPr/>
                    <a:lstStyle/>
                    <a:p>
                      <a:endParaRPr lang="en-GB" dirty="0"/>
                    </a:p>
                  </a:txBody>
                  <a:tcPr/>
                </a:tc>
                <a:extLst>
                  <a:ext uri="{0D108BD9-81ED-4DB2-BD59-A6C34878D82A}">
                    <a16:rowId xmlns:a16="http://schemas.microsoft.com/office/drawing/2014/main" val="2264592698"/>
                  </a:ext>
                </a:extLst>
              </a:tr>
              <a:tr h="353036">
                <a:tc>
                  <a:txBody>
                    <a:bodyPr/>
                    <a:lstStyle/>
                    <a:p>
                      <a:r>
                        <a:rPr lang="en-GB" sz="1600" dirty="0" smtClean="0"/>
                        <a:t>Belfast</a:t>
                      </a:r>
                      <a:endParaRPr lang="en-GB" sz="1600" dirty="0"/>
                    </a:p>
                  </a:txBody>
                  <a:tcPr/>
                </a:tc>
                <a:tc vMerge="1">
                  <a:txBody>
                    <a:bodyPr/>
                    <a:lstStyle/>
                    <a:p>
                      <a:endParaRPr lang="en-GB" dirty="0"/>
                    </a:p>
                  </a:txBody>
                  <a:tcPr/>
                </a:tc>
                <a:extLst>
                  <a:ext uri="{0D108BD9-81ED-4DB2-BD59-A6C34878D82A}">
                    <a16:rowId xmlns:a16="http://schemas.microsoft.com/office/drawing/2014/main" val="3436265159"/>
                  </a:ext>
                </a:extLst>
              </a:tr>
            </a:tbl>
          </a:graphicData>
        </a:graphic>
      </p:graphicFrame>
      <p:sp>
        <p:nvSpPr>
          <p:cNvPr id="11" name="Rectangle 10"/>
          <p:cNvSpPr/>
          <p:nvPr/>
        </p:nvSpPr>
        <p:spPr>
          <a:xfrm>
            <a:off x="871025" y="948565"/>
            <a:ext cx="10678550" cy="726609"/>
          </a:xfrm>
          <a:prstGeom prst="rect">
            <a:avLst/>
          </a:prstGeom>
        </p:spPr>
        <p:txBody>
          <a:bodyPr wrap="square">
            <a:spAutoFit/>
          </a:bodyPr>
          <a:lstStyle/>
          <a:p>
            <a:pPr indent="0">
              <a:lnSpc>
                <a:spcPct val="120000"/>
              </a:lnSpc>
              <a:spcBef>
                <a:spcPct val="0"/>
              </a:spcBef>
              <a:buClr>
                <a:srgbClr val="FFFF00"/>
              </a:buClr>
              <a:buSzTx/>
              <a:buFontTx/>
              <a:buNone/>
            </a:pPr>
            <a:r>
              <a:rPr lang="en-US" altLang="en-US" dirty="0">
                <a:latin typeface="Arial" panose="020B0604020202020204" pitchFamily="34" charset="0"/>
                <a:cs typeface="Arial" panose="020B0604020202020204" pitchFamily="34" charset="0"/>
              </a:rPr>
              <a:t>Employee </a:t>
            </a:r>
            <a:r>
              <a:rPr lang="en-US" altLang="en-US" dirty="0" smtClean="0">
                <a:latin typeface="Arial" panose="020B0604020202020204" pitchFamily="34" charset="0"/>
                <a:cs typeface="Arial" panose="020B0604020202020204" pitchFamily="34" charset="0"/>
              </a:rPr>
              <a:t>relations </a:t>
            </a:r>
            <a:r>
              <a:rPr lang="en-US" altLang="en-US" dirty="0">
                <a:latin typeface="Arial" panose="020B0604020202020204" pitchFamily="34" charset="0"/>
                <a:cs typeface="Arial" panose="020B0604020202020204" pitchFamily="34" charset="0"/>
              </a:rPr>
              <a:t>advice and guidance is available from </a:t>
            </a:r>
            <a:r>
              <a:rPr lang="en-US" altLang="en-US" dirty="0" smtClean="0">
                <a:latin typeface="Arial" panose="020B0604020202020204" pitchFamily="34" charset="0"/>
                <a:cs typeface="Arial" panose="020B0604020202020204" pitchFamily="34" charset="0"/>
              </a:rPr>
              <a:t>the HR Employee Relations (Casework) Team as follows:</a:t>
            </a:r>
            <a:endParaRPr lang="en-US" altLang="en-US" dirty="0">
              <a:latin typeface="Arial" panose="020B0604020202020204" pitchFamily="34" charset="0"/>
              <a:cs typeface="Arial" panose="020B0604020202020204" pitchFamily="34" charset="0"/>
            </a:endParaRPr>
          </a:p>
        </p:txBody>
      </p:sp>
      <p:graphicFrame>
        <p:nvGraphicFramePr>
          <p:cNvPr id="9" name="Table 8"/>
          <p:cNvGraphicFramePr>
            <a:graphicFrameLocks noGrp="1"/>
          </p:cNvGraphicFramePr>
          <p:nvPr>
            <p:extLst>
              <p:ext uri="{D42A27DB-BD31-4B8C-83A1-F6EECF244321}">
                <p14:modId xmlns:p14="http://schemas.microsoft.com/office/powerpoint/2010/main" val="2110366323"/>
              </p:ext>
            </p:extLst>
          </p:nvPr>
        </p:nvGraphicFramePr>
        <p:xfrm>
          <a:off x="6100354" y="3612856"/>
          <a:ext cx="5930537" cy="2160927"/>
        </p:xfrm>
        <a:graphic>
          <a:graphicData uri="http://schemas.openxmlformats.org/drawingml/2006/table">
            <a:tbl>
              <a:tblPr firstRow="1" bandRow="1">
                <a:tableStyleId>{5C22544A-7EE6-4342-B048-85BDC9FD1C3A}</a:tableStyleId>
              </a:tblPr>
              <a:tblGrid>
                <a:gridCol w="2899782">
                  <a:extLst>
                    <a:ext uri="{9D8B030D-6E8A-4147-A177-3AD203B41FA5}">
                      <a16:colId xmlns:a16="http://schemas.microsoft.com/office/drawing/2014/main" val="3435680926"/>
                    </a:ext>
                  </a:extLst>
                </a:gridCol>
                <a:gridCol w="3030755">
                  <a:extLst>
                    <a:ext uri="{9D8B030D-6E8A-4147-A177-3AD203B41FA5}">
                      <a16:colId xmlns:a16="http://schemas.microsoft.com/office/drawing/2014/main" val="841996402"/>
                    </a:ext>
                  </a:extLst>
                </a:gridCol>
              </a:tblGrid>
              <a:tr h="333103">
                <a:tc>
                  <a:txBody>
                    <a:bodyPr/>
                    <a:lstStyle/>
                    <a:p>
                      <a:r>
                        <a:rPr lang="en-GB" smtClean="0"/>
                        <a:t>Corporate Directorates</a:t>
                      </a:r>
                      <a:endParaRPr lang="en-GB" dirty="0"/>
                    </a:p>
                  </a:txBody>
                  <a:tcPr/>
                </a:tc>
                <a:tc>
                  <a:txBody>
                    <a:bodyPr/>
                    <a:lstStyle/>
                    <a:p>
                      <a:r>
                        <a:rPr lang="en-GB" smtClean="0"/>
                        <a:t>Contact Name &amp;</a:t>
                      </a:r>
                      <a:r>
                        <a:rPr lang="en-GB" baseline="0" smtClean="0"/>
                        <a:t> Number</a:t>
                      </a:r>
                      <a:endParaRPr lang="en-GB" dirty="0"/>
                    </a:p>
                  </a:txBody>
                  <a:tcPr/>
                </a:tc>
                <a:extLst>
                  <a:ext uri="{0D108BD9-81ED-4DB2-BD59-A6C34878D82A}">
                    <a16:rowId xmlns:a16="http://schemas.microsoft.com/office/drawing/2014/main" val="721096834"/>
                  </a:ext>
                </a:extLst>
              </a:tr>
              <a:tr h="1795167">
                <a:tc>
                  <a:txBody>
                    <a:bodyPr/>
                    <a:lstStyle/>
                    <a:p>
                      <a:r>
                        <a:rPr lang="en-GB" sz="1800" dirty="0" smtClean="0"/>
                        <a:t>Marina </a:t>
                      </a:r>
                      <a:r>
                        <a:rPr lang="en-GB" sz="1800" dirty="0" err="1" smtClean="0"/>
                        <a:t>McAlary</a:t>
                      </a:r>
                      <a:endParaRPr lang="en-GB" sz="1800" dirty="0" smtClean="0"/>
                    </a:p>
                    <a:p>
                      <a:r>
                        <a:rPr lang="en-GB" sz="1800" dirty="0" smtClean="0"/>
                        <a:t>Tel: 028 8241 1340</a:t>
                      </a:r>
                    </a:p>
                    <a:p>
                      <a:r>
                        <a:rPr lang="en-GB" sz="1800" dirty="0" smtClean="0"/>
                        <a:t>marina.mcalary@eani.org.uk</a:t>
                      </a:r>
                    </a:p>
                    <a:p>
                      <a:endParaRPr lang="en-GB" sz="1600" dirty="0"/>
                    </a:p>
                  </a:txBody>
                  <a:tcPr>
                    <a:solidFill>
                      <a:schemeClr val="accent1">
                        <a:lumMod val="20000"/>
                        <a:lumOff val="80000"/>
                      </a:schemeClr>
                    </a:solidFill>
                  </a:tcPr>
                </a:tc>
                <a:tc>
                  <a:txBody>
                    <a:bodyPr/>
                    <a:lstStyle/>
                    <a:p>
                      <a:r>
                        <a:rPr lang="en-GB" dirty="0" smtClean="0"/>
                        <a:t>Gabriel </a:t>
                      </a:r>
                      <a:r>
                        <a:rPr lang="en-GB" dirty="0" err="1" smtClean="0"/>
                        <a:t>Mulryan</a:t>
                      </a:r>
                      <a:endParaRPr lang="en-GB" dirty="0" smtClean="0"/>
                    </a:p>
                    <a:p>
                      <a:r>
                        <a:rPr lang="en-GB" dirty="0" smtClean="0"/>
                        <a:t>Tel: 028 8241 1336</a:t>
                      </a:r>
                    </a:p>
                    <a:p>
                      <a:r>
                        <a:rPr lang="en-GB" dirty="0" smtClean="0"/>
                        <a:t>gabriel.mulryan@eani.org.uk</a:t>
                      </a:r>
                    </a:p>
                  </a:txBody>
                  <a:tcPr/>
                </a:tc>
                <a:extLst>
                  <a:ext uri="{0D108BD9-81ED-4DB2-BD59-A6C34878D82A}">
                    <a16:rowId xmlns:a16="http://schemas.microsoft.com/office/drawing/2014/main" val="823257473"/>
                  </a:ext>
                </a:extLst>
              </a:tr>
            </a:tbl>
          </a:graphicData>
        </a:graphic>
      </p:graphicFrame>
    </p:spTree>
    <p:extLst>
      <p:ext uri="{BB962C8B-B14F-4D97-AF65-F5344CB8AC3E}">
        <p14:creationId xmlns:p14="http://schemas.microsoft.com/office/powerpoint/2010/main" val="35146085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99EBA3-2C4E-DA40-8238-041017199787}"/>
              </a:ext>
            </a:extLst>
          </p:cNvPr>
          <p:cNvSpPr>
            <a:spLocks noGrp="1"/>
          </p:cNvSpPr>
          <p:nvPr>
            <p:ph type="title"/>
          </p:nvPr>
        </p:nvSpPr>
        <p:spPr>
          <a:xfrm>
            <a:off x="861333" y="292328"/>
            <a:ext cx="10515600" cy="833088"/>
          </a:xfrm>
        </p:spPr>
        <p:txBody>
          <a:bodyPr>
            <a:normAutofit/>
          </a:bodyPr>
          <a:lstStyle/>
          <a:p>
            <a:pPr algn="ctr"/>
            <a:r>
              <a:rPr lang="en-US" sz="4800" b="1" dirty="0" smtClean="0"/>
              <a:t>Helpful Guidance</a:t>
            </a:r>
            <a:endParaRPr lang="en-US" sz="4800" b="1" dirty="0"/>
          </a:p>
        </p:txBody>
      </p:sp>
      <p:sp>
        <p:nvSpPr>
          <p:cNvPr id="4" name="Rectangle 3"/>
          <p:cNvSpPr>
            <a:spLocks noGrp="1" noChangeArrowheads="1"/>
          </p:cNvSpPr>
          <p:nvPr>
            <p:ph idx="1"/>
          </p:nvPr>
        </p:nvSpPr>
        <p:spPr>
          <a:xfrm>
            <a:off x="852682" y="998805"/>
            <a:ext cx="11071938" cy="4839287"/>
          </a:xfrm>
        </p:spPr>
        <p:txBody>
          <a:bodyPr>
            <a:normAutofit fontScale="25000" lnSpcReduction="20000"/>
          </a:bodyPr>
          <a:lstStyle/>
          <a:p>
            <a:pPr marL="0" indent="0">
              <a:buNone/>
              <a:defRPr/>
            </a:pPr>
            <a:r>
              <a:rPr lang="en-GB" sz="1600" dirty="0" smtClean="0">
                <a:latin typeface="Arial" panose="020B0604020202020204" pitchFamily="34" charset="0"/>
                <a:cs typeface="Arial" panose="020B0604020202020204" pitchFamily="34" charset="0"/>
              </a:rPr>
              <a:t>		</a:t>
            </a:r>
          </a:p>
          <a:p>
            <a:pPr marL="0" indent="0">
              <a:buNone/>
              <a:defRPr/>
            </a:pPr>
            <a:r>
              <a:rPr lang="en-GB" sz="1600" dirty="0" smtClean="0">
                <a:latin typeface="Arial" panose="020B0604020202020204" pitchFamily="34" charset="0"/>
                <a:cs typeface="Arial" panose="020B0604020202020204" pitchFamily="34" charset="0"/>
              </a:rPr>
              <a:t>                     </a:t>
            </a:r>
          </a:p>
          <a:p>
            <a:pPr>
              <a:defRPr/>
            </a:pPr>
            <a:endParaRPr lang="en-GB" sz="6600" dirty="0" smtClean="0">
              <a:hlinkClick r:id="rId3"/>
            </a:endParaRPr>
          </a:p>
          <a:p>
            <a:pPr>
              <a:defRPr/>
            </a:pPr>
            <a:r>
              <a:rPr lang="en-GB" sz="8000" dirty="0" smtClean="0">
                <a:latin typeface="Arial" panose="020B0604020202020204" pitchFamily="34" charset="0"/>
                <a:cs typeface="Arial" panose="020B0604020202020204" pitchFamily="34" charset="0"/>
              </a:rPr>
              <a:t>Labour Relations Agency – Managing Difficult Conversations</a:t>
            </a:r>
          </a:p>
          <a:p>
            <a:pPr>
              <a:defRPr/>
            </a:pPr>
            <a:endParaRPr lang="en-GB" sz="8000" u="sng" dirty="0">
              <a:latin typeface="Arial" panose="020B0604020202020204" pitchFamily="34" charset="0"/>
              <a:cs typeface="Arial" panose="020B0604020202020204" pitchFamily="34" charset="0"/>
              <a:hlinkClick r:id="rId4"/>
            </a:endParaRPr>
          </a:p>
          <a:p>
            <a:pPr>
              <a:defRPr/>
            </a:pPr>
            <a:endParaRPr lang="en-GB" sz="8000" u="sng" dirty="0" smtClean="0">
              <a:latin typeface="Arial" panose="020B0604020202020204" pitchFamily="34" charset="0"/>
              <a:cs typeface="Arial" panose="020B0604020202020204" pitchFamily="34" charset="0"/>
              <a:hlinkClick r:id="rId4"/>
            </a:endParaRPr>
          </a:p>
          <a:p>
            <a:pPr>
              <a:defRPr/>
            </a:pPr>
            <a:endParaRPr lang="en-GB" sz="8000" u="sng" dirty="0">
              <a:latin typeface="Arial" panose="020B0604020202020204" pitchFamily="34" charset="0"/>
              <a:cs typeface="Arial" panose="020B0604020202020204" pitchFamily="34" charset="0"/>
              <a:hlinkClick r:id="rId4"/>
            </a:endParaRPr>
          </a:p>
          <a:p>
            <a:pPr>
              <a:defRPr/>
            </a:pPr>
            <a:r>
              <a:rPr lang="en-GB" sz="8000" dirty="0" smtClean="0">
                <a:latin typeface="Arial" panose="020B0604020202020204" pitchFamily="34" charset="0"/>
                <a:cs typeface="Arial" panose="020B0604020202020204" pitchFamily="34" charset="0"/>
              </a:rPr>
              <a:t>Equality Commission/Labour Relations Agency – Harassment &amp; Bullying in </a:t>
            </a:r>
          </a:p>
          <a:p>
            <a:pPr marL="0" indent="0">
              <a:buNone/>
              <a:defRPr/>
            </a:pPr>
            <a:r>
              <a:rPr lang="en-GB" sz="8000" dirty="0">
                <a:latin typeface="Arial" panose="020B0604020202020204" pitchFamily="34" charset="0"/>
                <a:cs typeface="Arial" panose="020B0604020202020204" pitchFamily="34" charset="0"/>
              </a:rPr>
              <a:t> </a:t>
            </a:r>
            <a:r>
              <a:rPr lang="en-GB" sz="8000" dirty="0" smtClean="0">
                <a:latin typeface="Arial" panose="020B0604020202020204" pitchFamily="34" charset="0"/>
                <a:cs typeface="Arial" panose="020B0604020202020204" pitchFamily="34" charset="0"/>
              </a:rPr>
              <a:t>  the Workplace</a:t>
            </a:r>
            <a:r>
              <a:rPr lang="en-GB" sz="8000" dirty="0">
                <a:latin typeface="Arial" panose="020B0604020202020204" pitchFamily="34" charset="0"/>
                <a:cs typeface="Arial" panose="020B0604020202020204" pitchFamily="34" charset="0"/>
              </a:rPr>
              <a:t>)</a:t>
            </a:r>
            <a:endParaRPr lang="en-GB" sz="8000" dirty="0">
              <a:latin typeface="Arial" panose="020B0604020202020204" pitchFamily="34" charset="0"/>
              <a:cs typeface="Arial" panose="020B0604020202020204" pitchFamily="34" charset="0"/>
              <a:hlinkClick r:id="rId4"/>
            </a:endParaRPr>
          </a:p>
          <a:p>
            <a:pPr marL="0" indent="0">
              <a:buNone/>
              <a:defRPr/>
            </a:pPr>
            <a:r>
              <a:rPr lang="en-GB" sz="8000" dirty="0" smtClean="0">
                <a:latin typeface="Arial" panose="020B0604020202020204" pitchFamily="34" charset="0"/>
                <a:cs typeface="Arial" panose="020B0604020202020204" pitchFamily="34" charset="0"/>
              </a:rPr>
              <a:t>		</a:t>
            </a:r>
          </a:p>
          <a:p>
            <a:pPr marL="0" indent="0">
              <a:buNone/>
              <a:defRPr/>
            </a:pPr>
            <a:endParaRPr lang="en-GB" sz="8000" dirty="0" smtClean="0">
              <a:latin typeface="Arial" panose="020B0604020202020204" pitchFamily="34" charset="0"/>
              <a:cs typeface="Arial" panose="020B0604020202020204" pitchFamily="34" charset="0"/>
            </a:endParaRPr>
          </a:p>
          <a:p>
            <a:pPr>
              <a:defRPr/>
            </a:pPr>
            <a:endParaRPr lang="en-GB" sz="8000" dirty="0" smtClean="0">
              <a:solidFill>
                <a:srgbClr val="0070C0"/>
              </a:solidFill>
              <a:latin typeface="Arial" panose="020B0604020202020204" pitchFamily="34" charset="0"/>
              <a:cs typeface="Arial" panose="020B0604020202020204" pitchFamily="34" charset="0"/>
            </a:endParaRPr>
          </a:p>
          <a:p>
            <a:pPr>
              <a:defRPr/>
            </a:pPr>
            <a:r>
              <a:rPr lang="en-GB" sz="8000" dirty="0" smtClean="0">
                <a:latin typeface="Arial" panose="020B0604020202020204" pitchFamily="34" charset="0"/>
                <a:cs typeface="Arial" panose="020B0604020202020204" pitchFamily="34" charset="0"/>
              </a:rPr>
              <a:t>EA Tools &amp; Templates (available </a:t>
            </a:r>
            <a:r>
              <a:rPr lang="en-GB" sz="8000" dirty="0">
                <a:latin typeface="Arial" panose="020B0604020202020204" pitchFamily="34" charset="0"/>
                <a:cs typeface="Arial" panose="020B0604020202020204" pitchFamily="34" charset="0"/>
              </a:rPr>
              <a:t>from the </a:t>
            </a:r>
            <a:r>
              <a:rPr lang="en-US" altLang="en-US" sz="8000" dirty="0" smtClean="0">
                <a:latin typeface="Arial" panose="020B0604020202020204" pitchFamily="34" charset="0"/>
                <a:cs typeface="Arial" panose="020B0604020202020204" pitchFamily="34" charset="0"/>
              </a:rPr>
              <a:t>HR Employee Relations Team)</a:t>
            </a:r>
            <a:endParaRPr lang="en-US" altLang="en-US" sz="8000" dirty="0">
              <a:latin typeface="Arial" panose="020B0604020202020204" pitchFamily="34" charset="0"/>
              <a:cs typeface="Arial" panose="020B0604020202020204" pitchFamily="34" charset="0"/>
            </a:endParaRPr>
          </a:p>
          <a:p>
            <a:pPr marL="457200" lvl="1" indent="0">
              <a:buNone/>
              <a:defRPr/>
            </a:pPr>
            <a:endParaRPr lang="en-GB" sz="6400" dirty="0">
              <a:latin typeface="Arial" panose="020B0604020202020204" pitchFamily="34" charset="0"/>
              <a:cs typeface="Arial" panose="020B0604020202020204" pitchFamily="34" charset="0"/>
            </a:endParaRPr>
          </a:p>
          <a:p>
            <a:pPr lvl="1">
              <a:defRPr/>
            </a:pPr>
            <a:endParaRPr lang="en-GB" sz="1600" dirty="0" smtClean="0">
              <a:latin typeface="Arial" panose="020B0604020202020204" pitchFamily="34" charset="0"/>
              <a:cs typeface="Arial" panose="020B0604020202020204" pitchFamily="34" charset="0"/>
            </a:endParaRPr>
          </a:p>
          <a:p>
            <a:pPr lvl="1">
              <a:defRPr/>
            </a:pPr>
            <a:endParaRPr lang="en-GB" sz="1600" dirty="0">
              <a:latin typeface="Arial" panose="020B0604020202020204" pitchFamily="34" charset="0"/>
              <a:cs typeface="Arial" panose="020B0604020202020204" pitchFamily="34" charset="0"/>
            </a:endParaRPr>
          </a:p>
          <a:p>
            <a:pPr lvl="1">
              <a:defRPr/>
            </a:pPr>
            <a:endParaRPr lang="en-GB" sz="1600" dirty="0">
              <a:latin typeface="Arial" panose="020B0604020202020204" pitchFamily="34" charset="0"/>
              <a:cs typeface="Arial" panose="020B0604020202020204" pitchFamily="34" charset="0"/>
            </a:endParaRPr>
          </a:p>
          <a:p>
            <a:pPr marL="2286000" lvl="5" indent="0">
              <a:buNone/>
              <a:defRPr/>
            </a:pPr>
            <a:r>
              <a:rPr lang="en-GB" sz="1700" dirty="0" smtClean="0">
                <a:latin typeface="Arial" panose="020B0604020202020204" pitchFamily="34" charset="0"/>
                <a:cs typeface="Arial" panose="020B0604020202020204" pitchFamily="34" charset="0"/>
              </a:rPr>
              <a:t>	</a:t>
            </a:r>
            <a:endParaRPr lang="en-GB" sz="2800" dirty="0">
              <a:latin typeface="Arial" panose="020B0604020202020204" pitchFamily="34" charset="0"/>
              <a:cs typeface="Arial" panose="020B0604020202020204" pitchFamily="34" charset="0"/>
            </a:endParaRPr>
          </a:p>
          <a:p>
            <a:pPr marL="736092" lvl="1" indent="-342900">
              <a:buFont typeface="Wingdings" panose="05000000000000000000" pitchFamily="2" charset="2"/>
              <a:buChar char="§"/>
              <a:defRPr/>
            </a:pPr>
            <a:endParaRPr lang="en-GB" sz="3200" dirty="0">
              <a:latin typeface="Arial" panose="020B0604020202020204" pitchFamily="34" charset="0"/>
              <a:cs typeface="Arial" panose="020B0604020202020204" pitchFamily="34" charset="0"/>
            </a:endParaRPr>
          </a:p>
          <a:p>
            <a:pPr marL="0" indent="0" algn="ctr" eaLnBrk="1" hangingPunct="1">
              <a:buFont typeface="Wingdings" panose="05000000000000000000" pitchFamily="2" charset="2"/>
              <a:buNone/>
              <a:defRPr/>
            </a:pPr>
            <a:endParaRPr lang="en-GB" dirty="0" smtClean="0">
              <a:effectLst/>
            </a:endParaRPr>
          </a:p>
          <a:p>
            <a:pPr algn="ctr" eaLnBrk="1" hangingPunct="1">
              <a:lnSpc>
                <a:spcPct val="90000"/>
              </a:lnSpc>
              <a:defRPr/>
            </a:pPr>
            <a:endParaRPr lang="en-GB" altLang="en-US" sz="1600" dirty="0" smtClean="0">
              <a:latin typeface="Arial" panose="020B0604020202020204" pitchFamily="34" charset="0"/>
            </a:endParaRPr>
          </a:p>
          <a:p>
            <a:pPr eaLnBrk="1" hangingPunct="1">
              <a:lnSpc>
                <a:spcPct val="90000"/>
              </a:lnSpc>
              <a:defRPr/>
            </a:pPr>
            <a:endParaRPr lang="en-GB" altLang="en-US" sz="1600" dirty="0" smtClean="0">
              <a:latin typeface="Arial" panose="020B0604020202020204" pitchFamily="34" charset="0"/>
            </a:endParaRPr>
          </a:p>
        </p:txBody>
      </p:sp>
      <p:pic>
        <p:nvPicPr>
          <p:cNvPr id="7" name="Picture 6"/>
          <p:cNvPicPr/>
          <p:nvPr/>
        </p:nvPicPr>
        <p:blipFill rotWithShape="1">
          <a:blip r:embed="rId5"/>
          <a:srcRect l="-46801" t="8333" r="46801" b="-8333"/>
          <a:stretch/>
        </p:blipFill>
        <p:spPr>
          <a:xfrm>
            <a:off x="8702041" y="2514415"/>
            <a:ext cx="2674892" cy="1694784"/>
          </a:xfrm>
          <a:prstGeom prst="rect">
            <a:avLst/>
          </a:prstGeom>
        </p:spPr>
      </p:pic>
      <p:pic>
        <p:nvPicPr>
          <p:cNvPr id="1026" name="Picture 2">
            <a:hlinkClick r:id="rId6" action="ppaction://hlinkpres?slideindex=1&amp;slidetitle="/>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476269" y="1163704"/>
            <a:ext cx="884201" cy="13507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729743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A1279567-7756-2043-8AED-A4B1046F099C}" vid="{7228855C-5417-7E45-8238-F31EFA8E8EE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dlc_DocId xmlns="4f9494e1-5791-43ec-84ee-7ad6667a2be3">EASPDOCID-1741383476-315</_dlc_DocId>
    <_dlc_DocIdUrl xmlns="4f9494e1-5791-43ec-84ee-7ad6667a2be3">
      <Url>https://sharepoint.eani.org.uk/b/relations/_layouts/15/DocIdRedir.aspx?ID=EASPDOCID-1741383476-315</Url>
      <Description>EASPDOCID-1741383476-315</Description>
    </_dlc_DocIdUrl>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F5FA24E73448AE4E93B54DF5E110D848" ma:contentTypeVersion="1" ma:contentTypeDescription="Create a new document." ma:contentTypeScope="" ma:versionID="5239cb2ada9c7013851251cd184d353c">
  <xsd:schema xmlns:xsd="http://www.w3.org/2001/XMLSchema" xmlns:xs="http://www.w3.org/2001/XMLSchema" xmlns:p="http://schemas.microsoft.com/office/2006/metadata/properties" xmlns:ns2="4f9494e1-5791-43ec-84ee-7ad6667a2be3" targetNamespace="http://schemas.microsoft.com/office/2006/metadata/properties" ma:root="true" ma:fieldsID="9aedb415a8bf2b7cb4d9e6e03c1e23d8" ns2:_="">
    <xsd:import namespace="4f9494e1-5791-43ec-84ee-7ad6667a2be3"/>
    <xsd:element name="properties">
      <xsd:complexType>
        <xsd:sequence>
          <xsd:element name="documentManagement">
            <xsd:complexType>
              <xsd:all>
                <xsd:element ref="ns2:_dlc_DocId" minOccurs="0"/>
                <xsd:element ref="ns2:_dlc_DocIdUrl" minOccurs="0"/>
                <xsd:element ref="ns2:_dlc_DocIdPersistId" minOccurs="0"/>
                <xsd:element ref="ns2: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f9494e1-5791-43ec-84ee-7ad6667a2be3"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haredWithUsers" ma:index="12"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ma:index="11" ma:displayName="Comments"/>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7DFFB6FF-E433-47D0-A49A-E514FEA3E155}">
  <ds:schemaRefs>
    <ds:schemaRef ds:uri="http://schemas.microsoft.com/sharepoint/v3/contenttype/forms"/>
  </ds:schemaRefs>
</ds:datastoreItem>
</file>

<file path=customXml/itemProps2.xml><?xml version="1.0" encoding="utf-8"?>
<ds:datastoreItem xmlns:ds="http://schemas.openxmlformats.org/officeDocument/2006/customXml" ds:itemID="{8081328E-1D48-4144-9B6F-356CEE27D171}">
  <ds:schemaRefs>
    <ds:schemaRef ds:uri="http://schemas.openxmlformats.org/package/2006/metadata/core-properties"/>
    <ds:schemaRef ds:uri="http://purl.org/dc/elements/1.1/"/>
    <ds:schemaRef ds:uri="http://www.w3.org/XML/1998/namespace"/>
    <ds:schemaRef ds:uri="http://schemas.microsoft.com/office/2006/documentManagement/types"/>
    <ds:schemaRef ds:uri="http://purl.org/dc/dcmitype/"/>
    <ds:schemaRef ds:uri="4f9494e1-5791-43ec-84ee-7ad6667a2be3"/>
    <ds:schemaRef ds:uri="http://schemas.microsoft.com/office/infopath/2007/PartnerControls"/>
    <ds:schemaRef ds:uri="http://schemas.microsoft.com/office/2006/metadata/properties"/>
    <ds:schemaRef ds:uri="http://purl.org/dc/terms/"/>
  </ds:schemaRefs>
</ds:datastoreItem>
</file>

<file path=customXml/itemProps3.xml><?xml version="1.0" encoding="utf-8"?>
<ds:datastoreItem xmlns:ds="http://schemas.openxmlformats.org/officeDocument/2006/customXml" ds:itemID="{8374B3CC-F589-4CE2-9065-F3CB2F6509C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f9494e1-5791-43ec-84ee-7ad6667a2be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729100AB-C930-4389-A2EF-E7710DEE603C}">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emplate>Office Theme</Template>
  <TotalTime>10735</TotalTime>
  <Words>4888</Words>
  <Application>Microsoft Office PowerPoint</Application>
  <PresentationFormat>Widescreen</PresentationFormat>
  <Paragraphs>445</Paragraphs>
  <Slides>25</Slides>
  <Notes>25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25</vt:i4>
      </vt:variant>
    </vt:vector>
  </HeadingPairs>
  <TitlesOfParts>
    <vt:vector size="32" baseType="lpstr">
      <vt:lpstr>ＭＳ Ｐゴシック</vt:lpstr>
      <vt:lpstr>Arial</vt:lpstr>
      <vt:lpstr>Arial Rounded MT Bold</vt:lpstr>
      <vt:lpstr>Berlin Sans FB Demi</vt:lpstr>
      <vt:lpstr>Calibri</vt:lpstr>
      <vt:lpstr>Wingdings</vt:lpstr>
      <vt:lpstr>Office Theme</vt:lpstr>
      <vt:lpstr>      Promoting a Dignified Workplace  (Line Manager Presentation)</vt:lpstr>
      <vt:lpstr>Learning Outcomes</vt:lpstr>
      <vt:lpstr>Why is Dignity at Work Important ?</vt:lpstr>
      <vt:lpstr>Promoting a Dignified Workplace</vt:lpstr>
      <vt:lpstr>PowerPoint Presentation</vt:lpstr>
      <vt:lpstr>Benefits of Having a  Dignity at Work Policy</vt:lpstr>
      <vt:lpstr>Roles and Responsibilities of the:</vt:lpstr>
      <vt:lpstr>What is unacceptable behaviour?</vt:lpstr>
      <vt:lpstr>Harassment</vt:lpstr>
      <vt:lpstr>Legislation</vt:lpstr>
      <vt:lpstr>Harassment</vt:lpstr>
      <vt:lpstr>Bullying</vt:lpstr>
      <vt:lpstr>Key Differences</vt:lpstr>
      <vt:lpstr>Victimisation</vt:lpstr>
      <vt:lpstr>Banter</vt:lpstr>
      <vt:lpstr>PowerPoint Presentation</vt:lpstr>
      <vt:lpstr>Informal &amp; Formal Approach</vt:lpstr>
      <vt:lpstr>Exercises</vt:lpstr>
      <vt:lpstr>Pauline feels that she has been the victim of bullying in the workplace and doesn’t feel able to talk to the individual involved about it.  There are several steps she can take to deal with this situation.    In what order should she carry these out?</vt:lpstr>
      <vt:lpstr>Harry is approached by a member of his team, James, to say that he’s being harassed because of his age.  He’s quite a bit older than his colleagues and John is furious that they would make jokes about him behind his back.  Harry plans to get to the bottom of this and thinks about speaking to the team as a group (including James) straight away to put an end to this behaviour.  Harry  reflects on the situation and decides to have an informal approach to address the issue.  Why is it best to adopt a prompt, informal, ‘quiet word’ approach to issues of harassment and bullying instead of a ‘team meeting’ approach?   Select one or more options </vt:lpstr>
      <vt:lpstr>Which of the following statements about bullying is correct?</vt:lpstr>
      <vt:lpstr>John makes it clear to his manager, Pete, that he finds the way his colleague Darren refers to the female members of the team as ‘the floozies’ offensive. Which of the following is correct?</vt:lpstr>
      <vt:lpstr>Mary has complained to her manager that a colleague, Steve, sexually harassed her at the work Christmas party, which took place one evening in the local pub. Which of the following is correct?</vt:lpstr>
      <vt:lpstr>CONTACTS – FURTHER ASSISTANCE</vt:lpstr>
      <vt:lpstr>Helpful Guidance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Social Media</dc:title>
  <dc:creator>paul deighan</dc:creator>
  <cp:lastModifiedBy>Marina Hughes</cp:lastModifiedBy>
  <cp:revision>525</cp:revision>
  <cp:lastPrinted>2019-11-28T12:46:38Z</cp:lastPrinted>
  <dcterms:created xsi:type="dcterms:W3CDTF">2018-11-03T20:56:52Z</dcterms:created>
  <dcterms:modified xsi:type="dcterms:W3CDTF">2020-01-06T17:41:10Z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0x010100F5FA24E73448AE4E93B54DF5E110D848</vt:lpwstr>
  </property>
  <property fmtid="{D5CDD505-2E9C-101B-9397-08002B2CF9AE}" pid="3" name="_dlc_DocIdItemGuid">
    <vt:lpwstr>e92b4a99-69f0-43bf-9d48-0c4b83627401</vt:lpwstr>
  </property>
</Properties>
</file>